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Default Extension="package" ContentType="application/vnd.openxmlformats-officedocument.package"/>
  <Override PartName="/ppt/slideLayouts/slideLayout10.xml" ContentType="application/vnd.openxmlformats-officedocument.presentationml.slideLayout+xml"/>
  <Default Extension="gif" ContentType="image/gif"/>
  <Default Extension="xlsx" ContentType="application/vnd.openxmlformats-officedocument.spreadsheetml.sheet"/>
  <Override PartName="/ppt/charts/chart3.xml" ContentType="application/vnd.openxmlformats-officedocument.drawingml.char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96" r:id="rId1"/>
  </p:sldMasterIdLst>
  <p:notesMasterIdLst>
    <p:notesMasterId r:id="rId17"/>
  </p:notesMasterIdLst>
  <p:handoutMasterIdLst>
    <p:handoutMasterId r:id="rId18"/>
  </p:handoutMasterIdLst>
  <p:sldIdLst>
    <p:sldId id="257" r:id="rId2"/>
    <p:sldId id="309" r:id="rId3"/>
    <p:sldId id="285" r:id="rId4"/>
    <p:sldId id="305" r:id="rId5"/>
    <p:sldId id="312" r:id="rId6"/>
    <p:sldId id="291" r:id="rId7"/>
    <p:sldId id="264" r:id="rId8"/>
    <p:sldId id="306" r:id="rId9"/>
    <p:sldId id="307" r:id="rId10"/>
    <p:sldId id="294" r:id="rId11"/>
    <p:sldId id="288" r:id="rId12"/>
    <p:sldId id="311" r:id="rId13"/>
    <p:sldId id="310" r:id="rId14"/>
    <p:sldId id="262" r:id="rId15"/>
    <p:sldId id="303" r:id="rId16"/>
  </p:sldIdLst>
  <p:sldSz cx="9144000" cy="6858000" type="screen4x3"/>
  <p:notesSz cx="6761163" cy="9942513"/>
  <p:defaultTextStyle>
    <a:defPPr>
      <a:defRPr lang="pl-PL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B86DD"/>
    <a:srgbClr val="D83F26"/>
    <a:srgbClr val="091A6F"/>
    <a:srgbClr val="1C63D6"/>
    <a:srgbClr val="004D86"/>
    <a:srgbClr val="1068F8"/>
    <a:srgbClr val="337EF9"/>
    <a:srgbClr val="008EC0"/>
    <a:srgbClr val="F6820E"/>
    <a:srgbClr val="C86808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 pośredni 2 — Ak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8FB837D-C827-4EFA-A057-4D05807E0F7C}" styleName="Styl z motywem 1 — Akc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BC89EF96-8CEA-46FF-86C4-4CE0E7609802}" styleName="Styl jasny 3 — Ak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9CF1AB2-1976-4502-BF36-3FF5EA218861}" styleName="Styl pośredni 4 — Ak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472" autoAdjust="0"/>
    <p:restoredTop sz="94660"/>
  </p:normalViewPr>
  <p:slideViewPr>
    <p:cSldViewPr>
      <p:cViewPr varScale="1">
        <p:scale>
          <a:sx n="111" d="100"/>
          <a:sy n="111" d="100"/>
        </p:scale>
        <p:origin x="-98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package1.package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Arkusz_programu_Microsoft_Office_Excel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Arkusz_programu_Microsoft_Office_Excel3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pl-PL"/>
  <c:style val="26"/>
  <c:chart>
    <c:autoTitleDeleted val="1"/>
    <c:view3D>
      <c:perspective val="0"/>
    </c:view3D>
    <c:plotArea>
      <c:layout>
        <c:manualLayout>
          <c:layoutTarget val="inner"/>
          <c:xMode val="edge"/>
          <c:yMode val="edge"/>
          <c:x val="5.5733967887058609E-2"/>
          <c:y val="0.11429858108064185"/>
          <c:w val="0.94426603211294158"/>
          <c:h val="0.5289921730331596"/>
        </c:manualLayout>
      </c:layout>
      <c:pie3DChart>
        <c:varyColors val="1"/>
        <c:ser>
          <c:idx val="0"/>
          <c:order val="0"/>
          <c:tx>
            <c:strRef>
              <c:f>Sheet1!$A$2</c:f>
              <c:strCache>
                <c:ptCount val="1"/>
                <c:pt idx="0">
                  <c:v>udziały</c:v>
                </c:pt>
              </c:strCache>
            </c:strRef>
          </c:tx>
          <c:explosion val="10"/>
          <c:dPt>
            <c:idx val="0"/>
            <c:explosion val="11"/>
            <c:spPr>
              <a:solidFill>
                <a:srgbClr val="4B86DD"/>
              </a:solidFill>
            </c:spPr>
          </c:dPt>
          <c:dPt>
            <c:idx val="1"/>
            <c:spPr>
              <a:solidFill>
                <a:srgbClr val="D83F26"/>
              </a:solidFill>
            </c:spPr>
          </c:dPt>
          <c:dPt>
            <c:idx val="2"/>
            <c:spPr>
              <a:solidFill>
                <a:schemeClr val="accent5">
                  <a:lumMod val="75000"/>
                </a:schemeClr>
              </a:solidFill>
            </c:spPr>
          </c:dPt>
          <c:dLbls>
            <c:txPr>
              <a:bodyPr/>
              <a:lstStyle/>
              <a:p>
                <a:pPr>
                  <a:defRPr sz="2400" b="1"/>
                </a:pPr>
                <a:endParaRPr lang="pl-PL"/>
              </a:p>
            </c:txPr>
            <c:showPercent val="1"/>
            <c:showLeaderLines val="1"/>
          </c:dLbls>
          <c:cat>
            <c:strRef>
              <c:f>Sheet1!$B$1:$D$1</c:f>
              <c:strCache>
                <c:ptCount val="3"/>
                <c:pt idx="0">
                  <c:v>Województwo Lubuskie</c:v>
                </c:pt>
                <c:pt idx="1">
                  <c:v>Bank Gospodarstwa Krajowego</c:v>
                </c:pt>
                <c:pt idx="2">
                  <c:v>Wojewódzki Fundusz Ochrony Środowiska i Gospodarki Wodnej w Zielonej Górze</c:v>
                </c:pt>
              </c:strCache>
            </c:strRef>
          </c:cat>
          <c:val>
            <c:numRef>
              <c:f>Sheet1!$B$2:$D$2</c:f>
              <c:numCache>
                <c:formatCode>0%</c:formatCode>
                <c:ptCount val="3"/>
                <c:pt idx="0">
                  <c:v>0.46</c:v>
                </c:pt>
                <c:pt idx="1">
                  <c:v>0.38000000000000189</c:v>
                </c:pt>
                <c:pt idx="2">
                  <c:v>0.16000000000000084</c:v>
                </c:pt>
              </c:numCache>
            </c:numRef>
          </c:val>
        </c:ser>
        <c:dLbls>
          <c:showPercent val="1"/>
        </c:dLbls>
      </c:pie3DChart>
    </c:plotArea>
    <c:plotVisOnly val="1"/>
    <c:dispBlanksAs val="zero"/>
  </c:chart>
  <c:txPr>
    <a:bodyPr/>
    <a:lstStyle/>
    <a:p>
      <a:pPr>
        <a:defRPr sz="1800"/>
      </a:pPr>
      <a:endParaRPr lang="pl-PL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pl-PL"/>
  <c:chart>
    <c:autoTitleDeleted val="1"/>
    <c:view3D>
      <c:rotX val="30"/>
      <c:perspective val="30"/>
    </c:view3D>
    <c:plotArea>
      <c:layout>
        <c:manualLayout>
          <c:layoutTarget val="inner"/>
          <c:xMode val="edge"/>
          <c:yMode val="edge"/>
          <c:x val="2.6931822390104811E-2"/>
          <c:y val="0.10637386436726161"/>
          <c:w val="0.59809502647853963"/>
          <c:h val="0.84708026812992443"/>
        </c:manualLayout>
      </c:layout>
      <c:pie3DChart>
        <c:varyColors val="1"/>
        <c:ser>
          <c:idx val="0"/>
          <c:order val="0"/>
          <c:tx>
            <c:strRef>
              <c:f>Arkusz1!$B$1</c:f>
              <c:strCache>
                <c:ptCount val="1"/>
                <c:pt idx="0">
                  <c:v>sektor</c:v>
                </c:pt>
              </c:strCache>
            </c:strRef>
          </c:tx>
          <c:explosion val="25"/>
          <c:dPt>
            <c:idx val="0"/>
            <c:spPr>
              <a:solidFill>
                <a:srgbClr val="FFFF00"/>
              </a:solidFill>
            </c:spPr>
          </c:dPt>
          <c:dPt>
            <c:idx val="1"/>
            <c:spPr>
              <a:solidFill>
                <a:srgbClr val="FF0000"/>
              </a:solidFill>
            </c:spPr>
          </c:dPt>
          <c:dLbls>
            <c:dLbl>
              <c:idx val="0"/>
              <c:layout>
                <c:manualLayout>
                  <c:x val="-0.1432345137234409"/>
                  <c:y val="1.0591282762502012E-2"/>
                </c:manualLayout>
              </c:layout>
              <c:showPercent val="1"/>
            </c:dLbl>
            <c:dLbl>
              <c:idx val="1"/>
              <c:layout>
                <c:manualLayout>
                  <c:x val="-5.4934825485782789E-2"/>
                  <c:y val="-0.22732628839041646"/>
                </c:manualLayout>
              </c:layout>
              <c:showPercent val="1"/>
            </c:dLbl>
            <c:dLbl>
              <c:idx val="2"/>
              <c:layout>
                <c:manualLayout>
                  <c:x val="0.11086773966129963"/>
                  <c:y val="-0.1276192414375302"/>
                </c:manualLayout>
              </c:layout>
              <c:showPercent val="1"/>
            </c:dLbl>
            <c:showPercent val="1"/>
            <c:showLeaderLines val="1"/>
          </c:dLbls>
          <c:cat>
            <c:strRef>
              <c:f>Arkusz1!$A$2:$A$5</c:f>
              <c:strCache>
                <c:ptCount val="4"/>
                <c:pt idx="0">
                  <c:v>usługi</c:v>
                </c:pt>
                <c:pt idx="1">
                  <c:v>budownictwo</c:v>
                </c:pt>
                <c:pt idx="2">
                  <c:v>handel</c:v>
                </c:pt>
                <c:pt idx="3">
                  <c:v>produkcja</c:v>
                </c:pt>
              </c:strCache>
            </c:strRef>
          </c:cat>
          <c:val>
            <c:numRef>
              <c:f>Arkusz1!$B$2:$B$5</c:f>
              <c:numCache>
                <c:formatCode>General</c:formatCode>
                <c:ptCount val="4"/>
                <c:pt idx="0">
                  <c:v>1066</c:v>
                </c:pt>
                <c:pt idx="1">
                  <c:v>293</c:v>
                </c:pt>
                <c:pt idx="2">
                  <c:v>883</c:v>
                </c:pt>
                <c:pt idx="3">
                  <c:v>367</c:v>
                </c:pt>
              </c:numCache>
            </c:numRef>
          </c:val>
        </c:ser>
      </c:pie3DChart>
    </c:plotArea>
    <c:legend>
      <c:legendPos val="r"/>
      <c:layout>
        <c:manualLayout>
          <c:xMode val="edge"/>
          <c:yMode val="edge"/>
          <c:x val="0.67782616746287472"/>
          <c:y val="0.28728179269175108"/>
          <c:w val="0.30806428915305717"/>
          <c:h val="0.36959695087634675"/>
        </c:manualLayout>
      </c:layout>
      <c:txPr>
        <a:bodyPr/>
        <a:lstStyle/>
        <a:p>
          <a:pPr>
            <a:defRPr sz="1300"/>
          </a:pPr>
          <a:endParaRPr lang="pl-PL"/>
        </a:p>
      </c:txPr>
    </c:legend>
    <c:plotVisOnly val="1"/>
  </c:chart>
  <c:txPr>
    <a:bodyPr/>
    <a:lstStyle/>
    <a:p>
      <a:pPr>
        <a:defRPr sz="1800"/>
      </a:pPr>
      <a:endParaRPr lang="pl-PL"/>
    </a:p>
  </c:txPr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pl-PL"/>
  <c:chart>
    <c:autoTitleDeleted val="1"/>
    <c:view3D>
      <c:rotX val="30"/>
      <c:perspective val="30"/>
    </c:view3D>
    <c:plotArea>
      <c:layout>
        <c:manualLayout>
          <c:layoutTarget val="inner"/>
          <c:xMode val="edge"/>
          <c:yMode val="edge"/>
          <c:x val="2.6931822390104811E-2"/>
          <c:y val="0.10637386436726161"/>
          <c:w val="0.59809502647853985"/>
          <c:h val="0.84708026812992443"/>
        </c:manualLayout>
      </c:layout>
      <c:pie3DChart>
        <c:varyColors val="1"/>
        <c:ser>
          <c:idx val="0"/>
          <c:order val="0"/>
          <c:tx>
            <c:strRef>
              <c:f>Arkusz1!$B$1</c:f>
              <c:strCache>
                <c:ptCount val="1"/>
                <c:pt idx="0">
                  <c:v>sektor</c:v>
                </c:pt>
              </c:strCache>
            </c:strRef>
          </c:tx>
          <c:explosion val="25"/>
          <c:dPt>
            <c:idx val="0"/>
            <c:spPr>
              <a:solidFill>
                <a:srgbClr val="FFFF00"/>
              </a:solidFill>
            </c:spPr>
          </c:dPt>
          <c:dPt>
            <c:idx val="1"/>
            <c:spPr>
              <a:solidFill>
                <a:srgbClr val="FF0000"/>
              </a:solidFill>
            </c:spPr>
          </c:dPt>
          <c:dLbls>
            <c:dLbl>
              <c:idx val="0"/>
              <c:layout>
                <c:manualLayout>
                  <c:x val="-4.1126034729084687E-2"/>
                  <c:y val="0.17389631604718822"/>
                </c:manualLayout>
              </c:layout>
              <c:showPercent val="1"/>
            </c:dLbl>
            <c:dLbl>
              <c:idx val="1"/>
              <c:layout>
                <c:manualLayout>
                  <c:x val="-0.18489124990010861"/>
                  <c:y val="-9.0149962761339297E-2"/>
                </c:manualLayout>
              </c:layout>
              <c:showPercent val="1"/>
            </c:dLbl>
            <c:dLbl>
              <c:idx val="2"/>
              <c:layout>
                <c:manualLayout>
                  <c:x val="0.12015039264643111"/>
                  <c:y val="5.5282437753829891E-2"/>
                </c:manualLayout>
              </c:layout>
              <c:showPercent val="1"/>
            </c:dLbl>
            <c:showPercent val="1"/>
            <c:showLeaderLines val="1"/>
          </c:dLbls>
          <c:cat>
            <c:strRef>
              <c:f>Arkusz1!$A$2:$A$4</c:f>
              <c:strCache>
                <c:ptCount val="3"/>
                <c:pt idx="0">
                  <c:v>średni przedsiębiorcy</c:v>
                </c:pt>
                <c:pt idx="1">
                  <c:v>mali przedsiębiorcy</c:v>
                </c:pt>
                <c:pt idx="2">
                  <c:v>mikroprzedsiębiorcy</c:v>
                </c:pt>
              </c:strCache>
            </c:strRef>
          </c:cat>
          <c:val>
            <c:numRef>
              <c:f>Arkusz1!$B$2:$B$4</c:f>
              <c:numCache>
                <c:formatCode>General</c:formatCode>
                <c:ptCount val="3"/>
                <c:pt idx="0">
                  <c:v>91</c:v>
                </c:pt>
                <c:pt idx="1">
                  <c:v>1265</c:v>
                </c:pt>
                <c:pt idx="2">
                  <c:v>1254</c:v>
                </c:pt>
              </c:numCache>
            </c:numRef>
          </c:val>
        </c:ser>
      </c:pie3DChart>
    </c:plotArea>
    <c:legend>
      <c:legendPos val="r"/>
      <c:layout>
        <c:manualLayout>
          <c:xMode val="edge"/>
          <c:yMode val="edge"/>
          <c:x val="0.64688426432150814"/>
          <c:y val="0.28728179269175108"/>
          <c:w val="0.33900619229442341"/>
          <c:h val="0.36959695087634681"/>
        </c:manualLayout>
      </c:layout>
      <c:txPr>
        <a:bodyPr/>
        <a:lstStyle/>
        <a:p>
          <a:pPr>
            <a:defRPr sz="1200"/>
          </a:pPr>
          <a:endParaRPr lang="pl-PL"/>
        </a:p>
      </c:txPr>
    </c:legend>
    <c:plotVisOnly val="1"/>
  </c:chart>
  <c:txPr>
    <a:bodyPr/>
    <a:lstStyle/>
    <a:p>
      <a:pPr>
        <a:defRPr sz="1800"/>
      </a:pPr>
      <a:endParaRPr lang="pl-PL"/>
    </a:p>
  </c:txPr>
  <c:externalData r:id="rId1"/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2" y="0"/>
            <a:ext cx="2929837" cy="497126"/>
          </a:xfrm>
          <a:prstGeom prst="rect">
            <a:avLst/>
          </a:prstGeom>
        </p:spPr>
        <p:txBody>
          <a:bodyPr vert="horz" lIns="90955" tIns="45478" rIns="90955" bIns="45478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pl-PL" smtClean="0"/>
              <a:t>Oferta LFPK Sp. z o.o.</a:t>
            </a:r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quarter" idx="1"/>
          </p:nvPr>
        </p:nvSpPr>
        <p:spPr>
          <a:xfrm>
            <a:off x="3829763" y="0"/>
            <a:ext cx="2929837" cy="497126"/>
          </a:xfrm>
          <a:prstGeom prst="rect">
            <a:avLst/>
          </a:prstGeom>
        </p:spPr>
        <p:txBody>
          <a:bodyPr vert="horz" lIns="90955" tIns="45478" rIns="90955" bIns="45478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pl-PL" smtClean="0"/>
              <a:t>2014-09-23</a:t>
            </a:r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2"/>
          </p:nvPr>
        </p:nvSpPr>
        <p:spPr>
          <a:xfrm>
            <a:off x="2" y="9443662"/>
            <a:ext cx="2929837" cy="497126"/>
          </a:xfrm>
          <a:prstGeom prst="rect">
            <a:avLst/>
          </a:prstGeom>
        </p:spPr>
        <p:txBody>
          <a:bodyPr vert="horz" lIns="90955" tIns="45478" rIns="90955" bIns="45478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3"/>
          </p:nvPr>
        </p:nvSpPr>
        <p:spPr>
          <a:xfrm>
            <a:off x="3829763" y="9443662"/>
            <a:ext cx="2929837" cy="497126"/>
          </a:xfrm>
          <a:prstGeom prst="rect">
            <a:avLst/>
          </a:prstGeom>
        </p:spPr>
        <p:txBody>
          <a:bodyPr vert="horz" lIns="90955" tIns="45478" rIns="90955" bIns="45478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79128FE6-AD4D-47CC-BCBF-1F5018128637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  <p:extLst>
      <p:ext uri="{BB962C8B-B14F-4D97-AF65-F5344CB8AC3E}">
        <p14:creationId xmlns="" xmlns:p14="http://schemas.microsoft.com/office/powerpoint/2010/main" val="1750669673"/>
      </p:ext>
    </p:extLst>
  </p:cSld>
  <p:clrMap bg1="lt1" tx1="dk1" bg2="lt2" tx2="dk2" accent1="accent1" accent2="accent2" accent3="accent3" accent4="accent4" accent5="accent5" accent6="accent6" hlink="hlink" folHlink="folHlink"/>
  <p:hf ft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2" y="0"/>
            <a:ext cx="2929837" cy="497126"/>
          </a:xfrm>
          <a:prstGeom prst="rect">
            <a:avLst/>
          </a:prstGeom>
        </p:spPr>
        <p:txBody>
          <a:bodyPr vert="horz" lIns="90955" tIns="45478" rIns="90955" bIns="45478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pl-PL" smtClean="0"/>
              <a:t>Oferta LFPK Sp. z o.o.</a:t>
            </a:r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29763" y="0"/>
            <a:ext cx="2929837" cy="497126"/>
          </a:xfrm>
          <a:prstGeom prst="rect">
            <a:avLst/>
          </a:prstGeom>
        </p:spPr>
        <p:txBody>
          <a:bodyPr vert="horz" lIns="90955" tIns="45478" rIns="90955" bIns="45478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pl-PL" smtClean="0"/>
              <a:t>2014-09-23</a:t>
            </a:r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895350" y="746125"/>
            <a:ext cx="4972050" cy="37290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0955" tIns="45478" rIns="90955" bIns="45478" rtlCol="0" anchor="ctr"/>
          <a:lstStyle/>
          <a:p>
            <a:pPr lvl="0"/>
            <a:endParaRPr lang="pl-PL" noProof="0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76117" y="4722695"/>
            <a:ext cx="5408930" cy="4474131"/>
          </a:xfrm>
          <a:prstGeom prst="rect">
            <a:avLst/>
          </a:prstGeom>
        </p:spPr>
        <p:txBody>
          <a:bodyPr vert="horz" lIns="90955" tIns="45478" rIns="90955" bIns="45478" rtlCol="0">
            <a:normAutofit/>
          </a:bodyPr>
          <a:lstStyle/>
          <a:p>
            <a:pPr lvl="0"/>
            <a:r>
              <a:rPr lang="pl-PL" noProof="0" smtClean="0"/>
              <a:t>Kliknij, aby edytować style wzorca tekstu</a:t>
            </a:r>
          </a:p>
          <a:p>
            <a:pPr lvl="1"/>
            <a:r>
              <a:rPr lang="pl-PL" noProof="0" smtClean="0"/>
              <a:t>Drugi poziom</a:t>
            </a:r>
          </a:p>
          <a:p>
            <a:pPr lvl="2"/>
            <a:r>
              <a:rPr lang="pl-PL" noProof="0" smtClean="0"/>
              <a:t>Trzeci poziom</a:t>
            </a:r>
          </a:p>
          <a:p>
            <a:pPr lvl="3"/>
            <a:r>
              <a:rPr lang="pl-PL" noProof="0" smtClean="0"/>
              <a:t>Czwarty poziom</a:t>
            </a:r>
          </a:p>
          <a:p>
            <a:pPr lvl="4"/>
            <a:r>
              <a:rPr lang="pl-PL" noProof="0" smtClean="0"/>
              <a:t>Piąty poziom</a:t>
            </a:r>
            <a:endParaRPr lang="pl-PL" noProof="0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2" y="9443662"/>
            <a:ext cx="2929837" cy="497126"/>
          </a:xfrm>
          <a:prstGeom prst="rect">
            <a:avLst/>
          </a:prstGeom>
        </p:spPr>
        <p:txBody>
          <a:bodyPr vert="horz" lIns="90955" tIns="45478" rIns="90955" bIns="45478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29763" y="9443662"/>
            <a:ext cx="2929837" cy="497126"/>
          </a:xfrm>
          <a:prstGeom prst="rect">
            <a:avLst/>
          </a:prstGeom>
        </p:spPr>
        <p:txBody>
          <a:bodyPr vert="horz" lIns="90955" tIns="45478" rIns="90955" bIns="45478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9BBFDE38-B3B3-45A7-9A46-894733DADCEB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  <p:extLst>
      <p:ext uri="{BB962C8B-B14F-4D97-AF65-F5344CB8AC3E}">
        <p14:creationId xmlns="" xmlns:p14="http://schemas.microsoft.com/office/powerpoint/2010/main" val="701970021"/>
      </p:ext>
    </p:extLst>
  </p:cSld>
  <p:clrMap bg1="lt1" tx1="dk1" bg2="lt2" tx2="dk2" accent1="accent1" accent2="accent2" accent3="accent3" accent4="accent4" accent5="accent5" accent6="accent6" hlink="hlink" folHlink="folHlink"/>
  <p:hf ftr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Symbol zastępczy obrazu slajdu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386" name="Symbol zastępczy notatek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l-PL" smtClean="0"/>
          </a:p>
        </p:txBody>
      </p:sp>
      <p:sp>
        <p:nvSpPr>
          <p:cNvPr id="16387" name="Symbol zastępczy numeru slajdu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2B1C939-6E29-44B2-ADC2-B20955B711EC}" type="slidenum">
              <a:rPr lang="pl-PL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</a:t>
            </a:fld>
            <a:endParaRPr lang="pl-PL">
              <a:cs typeface="Arial" charset="0"/>
            </a:endParaRPr>
          </a:p>
        </p:txBody>
      </p:sp>
      <p:sp>
        <p:nvSpPr>
          <p:cNvPr id="16388" name="Symbol zastępczy daty 4"/>
          <p:cNvSpPr>
            <a:spLocks noGrp="1"/>
          </p:cNvSpPr>
          <p:nvPr>
            <p:ph type="dt" sz="quarter" idx="1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pl-PL" smtClean="0">
                <a:cs typeface="Arial" charset="0"/>
              </a:rPr>
              <a:t>2014-09-23</a:t>
            </a:r>
            <a:endParaRPr lang="pl-PL">
              <a:cs typeface="Arial" charset="0"/>
            </a:endParaRPr>
          </a:p>
        </p:txBody>
      </p:sp>
      <p:sp>
        <p:nvSpPr>
          <p:cNvPr id="16389" name="Symbol zastępczy nagłówka 5"/>
          <p:cNvSpPr>
            <a:spLocks noGrp="1"/>
          </p:cNvSpPr>
          <p:nvPr>
            <p:ph type="hdr" sz="quarter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pl-PL" smtClean="0">
                <a:cs typeface="Arial" charset="0"/>
              </a:rPr>
              <a:t>Oferta LFPK Sp. z o.o.</a:t>
            </a:r>
            <a:endParaRPr lang="pl-PL">
              <a:cs typeface="Arial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3193390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lipsa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Elipsa 8"/>
          <p:cNvSpPr/>
          <p:nvPr/>
        </p:nvSpPr>
        <p:spPr>
          <a:xfrm>
            <a:off x="1157288" y="1344613"/>
            <a:ext cx="63500" cy="65087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4" name="Tytuł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22" name="Podtytuł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pl-PL" smtClean="0"/>
              <a:t>Kliknij, aby edytować styl wzorca podtytułu</a:t>
            </a:r>
            <a:endParaRPr lang="en-US"/>
          </a:p>
        </p:txBody>
      </p:sp>
      <p:sp>
        <p:nvSpPr>
          <p:cNvPr id="6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r>
              <a:rPr lang="pl-PL"/>
              <a:t>2014-01-29</a:t>
            </a:r>
          </a:p>
        </p:txBody>
      </p:sp>
      <p:sp>
        <p:nvSpPr>
          <p:cNvPr id="7" name="Symbol zastępczy stopki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pl-PL"/>
          </a:p>
        </p:txBody>
      </p:sp>
      <p:sp>
        <p:nvSpPr>
          <p:cNvPr id="8" name="Symbol zastępczy numeru slajdu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EABAE19A-9376-4A7E-90FE-353C91E955A7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4" name="Symbol zastępczy daty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/>
              <a:t>2014-01-29</a:t>
            </a:r>
          </a:p>
        </p:txBody>
      </p:sp>
      <p:sp>
        <p:nvSpPr>
          <p:cNvPr id="5" name="Symbol zastępczy stopki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Symbol zastępczy numeru slajdu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A318A4-62BF-4003-A878-1F07F3DA7FF0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4" name="Symbol zastępczy daty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/>
              <a:t>2014-01-29</a:t>
            </a:r>
          </a:p>
        </p:txBody>
      </p:sp>
      <p:sp>
        <p:nvSpPr>
          <p:cNvPr id="5" name="Symbol zastępczy stopki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Symbol zastępczy numeru slajdu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0199A6-EB79-428B-AAE6-6009B9E68B88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4" name="Symbol zastępczy daty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/>
              <a:t>2014-01-29</a:t>
            </a:r>
          </a:p>
        </p:txBody>
      </p:sp>
      <p:sp>
        <p:nvSpPr>
          <p:cNvPr id="5" name="Symbol zastępczy stopki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Symbol zastępczy numeru slajdu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72B5E4-D1E6-4D4C-B693-E0989B463EFB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rostokąt 6"/>
          <p:cNvSpPr/>
          <p:nvPr/>
        </p:nvSpPr>
        <p:spPr>
          <a:xfrm>
            <a:off x="2282825" y="0"/>
            <a:ext cx="6858000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Prostokąt 9"/>
          <p:cNvSpPr/>
          <p:nvPr/>
        </p:nvSpPr>
        <p:spPr bwMode="invGray">
          <a:xfrm>
            <a:off x="2286000" y="0"/>
            <a:ext cx="76200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Elipsa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Elipsa 8"/>
          <p:cNvSpPr/>
          <p:nvPr/>
        </p:nvSpPr>
        <p:spPr>
          <a:xfrm>
            <a:off x="2408238" y="2746375"/>
            <a:ext cx="63500" cy="63500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8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r>
              <a:rPr lang="pl-PL"/>
              <a:t>2014-01-29</a:t>
            </a:r>
          </a:p>
        </p:txBody>
      </p:sp>
      <p:sp>
        <p:nvSpPr>
          <p:cNvPr id="9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pl-PL"/>
          </a:p>
        </p:txBody>
      </p:sp>
      <p:sp>
        <p:nvSpPr>
          <p:cNvPr id="10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0F879389-CCEB-4F6E-B9CB-FDEFD376EBC4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5" name="Symbol zastępczy daty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/>
              <a:t>2014-01-29</a:t>
            </a:r>
          </a:p>
        </p:txBody>
      </p:sp>
      <p:sp>
        <p:nvSpPr>
          <p:cNvPr id="6" name="Symbol zastępczy stopki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7" name="Symbol zastępczy numeru slajdu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34C906-1F98-4596-88C4-6ED76B746A41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/>
          <a:lstStyle>
            <a:lvl1pPr algn="ctr">
              <a:defRPr sz="4500" b="1" cap="none" baseline="0"/>
            </a:lvl1pPr>
            <a:extLst/>
          </a:lstStyle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zawartości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7" name="Symbol zastępczy daty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/>
              <a:t>2014-01-29</a:t>
            </a:r>
          </a:p>
        </p:txBody>
      </p:sp>
      <p:sp>
        <p:nvSpPr>
          <p:cNvPr id="8" name="Symbol zastępczy stopki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9" name="Symbol zastępczy numeru slajdu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653500-800C-480E-940D-8B6D6CBEE891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Symbol zastępczy daty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/>
              <a:t>2014-01-29</a:t>
            </a:r>
          </a:p>
        </p:txBody>
      </p:sp>
      <p:sp>
        <p:nvSpPr>
          <p:cNvPr id="4" name="Symbol zastępczy stopki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5" name="Symbol zastępczy numeru slajdu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176AAA-805B-4FA1-A46B-AFE946690906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4"/>
          <p:cNvSpPr/>
          <p:nvPr/>
        </p:nvSpPr>
        <p:spPr>
          <a:xfrm>
            <a:off x="1014413" y="0"/>
            <a:ext cx="8129587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" name="Prostokąt 5"/>
          <p:cNvSpPr/>
          <p:nvPr/>
        </p:nvSpPr>
        <p:spPr bwMode="invGray">
          <a:xfrm>
            <a:off x="1014413" y="0"/>
            <a:ext cx="73025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r>
              <a:rPr lang="pl-PL"/>
              <a:t>2014-01-29</a:t>
            </a:r>
          </a:p>
        </p:txBody>
      </p:sp>
      <p:sp>
        <p:nvSpPr>
          <p:cNvPr id="5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pl-PL"/>
          </a:p>
        </p:txBody>
      </p:sp>
      <p:sp>
        <p:nvSpPr>
          <p:cNvPr id="6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41C16904-855C-4E1E-87FC-5E4B6157AAC6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5" name="Symbol zastępczy daty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/>
              <a:t>2014-01-29</a:t>
            </a:r>
          </a:p>
        </p:txBody>
      </p:sp>
      <p:sp>
        <p:nvSpPr>
          <p:cNvPr id="6" name="Symbol zastępczy stopki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7" name="Symbol zastępczy numeru slajdu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4165CA-D451-4624-BFEA-6601F0470892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rostokąt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tIns="274320">
            <a:normAutofit/>
          </a:bodyPr>
          <a:lstStyle>
            <a:extLst/>
          </a:lstStyle>
          <a:p>
            <a:pPr indent="-283464" fontAlgn="auto">
              <a:lnSpc>
                <a:spcPts val="3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defRPr/>
            </a:pPr>
            <a:endParaRPr lang="en-US" sz="3200">
              <a:latin typeface="+mn-lt"/>
              <a:cs typeface="+mn-cs"/>
            </a:endParaRPr>
          </a:p>
        </p:txBody>
      </p:sp>
      <p:sp>
        <p:nvSpPr>
          <p:cNvPr id="6" name="Schemat blokowy: proces 8"/>
          <p:cNvSpPr/>
          <p:nvPr/>
        </p:nvSpPr>
        <p:spPr>
          <a:xfrm rot="19468671">
            <a:off x="396875" y="954088"/>
            <a:ext cx="685800" cy="204787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Schemat blokowy: proces 9"/>
          <p:cNvSpPr/>
          <p:nvPr/>
        </p:nvSpPr>
        <p:spPr>
          <a:xfrm rot="2103354" flipH="1">
            <a:off x="5003800" y="936625"/>
            <a:ext cx="649288" cy="204788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tIns="274320">
            <a:normAutofit/>
          </a:bodyPr>
          <a:lstStyle>
            <a:lvl1pPr indent="0">
              <a:buNone/>
              <a:defRPr sz="3200"/>
            </a:lvl1pPr>
            <a:extLst/>
          </a:lstStyle>
          <a:p>
            <a:pPr lvl="0"/>
            <a:r>
              <a:rPr lang="pl-PL" noProof="0" smtClean="0"/>
              <a:t>Kliknij ikonę, aby dodać obraz</a:t>
            </a:r>
            <a:endParaRPr lang="en-US" noProof="0" dirty="0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8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r>
              <a:rPr lang="pl-PL"/>
              <a:t>2014-01-29</a:t>
            </a:r>
          </a:p>
        </p:txBody>
      </p:sp>
      <p:sp>
        <p:nvSpPr>
          <p:cNvPr id="9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pl-PL"/>
          </a:p>
        </p:txBody>
      </p:sp>
      <p:sp>
        <p:nvSpPr>
          <p:cNvPr id="10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33919EB1-1E1C-4A2F-9ECD-EC462BDBFFD8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Wycinek koła 6"/>
          <p:cNvSpPr/>
          <p:nvPr/>
        </p:nvSpPr>
        <p:spPr>
          <a:xfrm>
            <a:off x="-815975" y="-815975"/>
            <a:ext cx="1638300" cy="1638300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Elipsa 7"/>
          <p:cNvSpPr/>
          <p:nvPr/>
        </p:nvSpPr>
        <p:spPr>
          <a:xfrm>
            <a:off x="168275" y="20638"/>
            <a:ext cx="1703388" cy="1703387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1" name="Pierścień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2" name="Prostokąt 11"/>
          <p:cNvSpPr/>
          <p:nvPr/>
        </p:nvSpPr>
        <p:spPr>
          <a:xfrm>
            <a:off x="1012825" y="0"/>
            <a:ext cx="8131175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Symbol zastępczy tytułu 4"/>
          <p:cNvSpPr>
            <a:spLocks noGrp="1"/>
          </p:cNvSpPr>
          <p:nvPr>
            <p:ph type="title"/>
          </p:nvPr>
        </p:nvSpPr>
        <p:spPr>
          <a:xfrm>
            <a:off x="1435100" y="274638"/>
            <a:ext cx="749935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1033" name="Symbol zastępczy tekstu 8"/>
          <p:cNvSpPr>
            <a:spLocks noGrp="1"/>
          </p:cNvSpPr>
          <p:nvPr>
            <p:ph type="body" idx="1"/>
          </p:nvPr>
        </p:nvSpPr>
        <p:spPr bwMode="auto">
          <a:xfrm>
            <a:off x="1435100" y="1447800"/>
            <a:ext cx="7499350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smtClean="0"/>
          </a:p>
        </p:txBody>
      </p:sp>
      <p:sp>
        <p:nvSpPr>
          <p:cNvPr id="24" name="Symbol zastępczy daty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r>
              <a:rPr lang="pl-PL"/>
              <a:t>2014-01-29</a:t>
            </a:r>
          </a:p>
        </p:txBody>
      </p:sp>
      <p:sp>
        <p:nvSpPr>
          <p:cNvPr id="10" name="Symbol zastępczy stopki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endParaRPr lang="pl-PL"/>
          </a:p>
        </p:txBody>
      </p:sp>
      <p:sp>
        <p:nvSpPr>
          <p:cNvPr id="22" name="Symbol zastępczy numeru slajdu 21"/>
          <p:cNvSpPr>
            <a:spLocks noGrp="1"/>
          </p:cNvSpPr>
          <p:nvPr>
            <p:ph type="sldNum" sz="quarter" idx="4"/>
          </p:nvPr>
        </p:nvSpPr>
        <p:spPr>
          <a:xfrm>
            <a:off x="8613775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fld id="{ACDEAB52-9F79-4DA0-B208-078593DAF5B0}" type="slidenum">
              <a:rPr lang="pl-PL"/>
              <a:pPr>
                <a:defRPr/>
              </a:pPr>
              <a:t>‹#›</a:t>
            </a:fld>
            <a:endParaRPr lang="pl-PL"/>
          </a:p>
        </p:txBody>
      </p:sp>
      <p:sp>
        <p:nvSpPr>
          <p:cNvPr id="15" name="Prostokąt 14"/>
          <p:cNvSpPr/>
          <p:nvPr/>
        </p:nvSpPr>
        <p:spPr bwMode="invGray">
          <a:xfrm>
            <a:off x="1014413" y="0"/>
            <a:ext cx="73025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08" r:id="rId1"/>
    <p:sldLayoutId id="2147484001" r:id="rId2"/>
    <p:sldLayoutId id="2147484009" r:id="rId3"/>
    <p:sldLayoutId id="2147484002" r:id="rId4"/>
    <p:sldLayoutId id="2147484003" r:id="rId5"/>
    <p:sldLayoutId id="2147484004" r:id="rId6"/>
    <p:sldLayoutId id="2147484010" r:id="rId7"/>
    <p:sldLayoutId id="2147484005" r:id="rId8"/>
    <p:sldLayoutId id="2147484011" r:id="rId9"/>
    <p:sldLayoutId id="2147484006" r:id="rId10"/>
    <p:sldLayoutId id="2147484007" r:id="rId11"/>
  </p:sldLayoutIdLst>
  <mc:AlternateContent xmlns:mc="http://schemas.openxmlformats.org/markup-compatibility/2006">
    <mc:Choice xmlns=""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hf sldNum="0" hdr="0" ft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300" kern="1200">
          <a:solidFill>
            <a:srgbClr val="323232"/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300">
          <a:solidFill>
            <a:srgbClr val="323232"/>
          </a:solidFill>
          <a:latin typeface="Gill Sans MT" pitchFamily="34" charset="-1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300">
          <a:solidFill>
            <a:srgbClr val="323232"/>
          </a:solidFill>
          <a:latin typeface="Gill Sans MT" pitchFamily="34" charset="-1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300">
          <a:solidFill>
            <a:srgbClr val="323232"/>
          </a:solidFill>
          <a:latin typeface="Gill Sans MT" pitchFamily="34" charset="-1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300">
          <a:solidFill>
            <a:srgbClr val="323232"/>
          </a:solidFill>
          <a:latin typeface="Gill Sans MT" pitchFamily="34" charset="-18"/>
        </a:defRPr>
      </a:lvl5pPr>
      <a:lvl6pPr marL="457200" algn="l" rtl="0" fontAlgn="base">
        <a:spcBef>
          <a:spcPct val="0"/>
        </a:spcBef>
        <a:spcAft>
          <a:spcPct val="0"/>
        </a:spcAft>
        <a:defRPr sz="4300">
          <a:solidFill>
            <a:srgbClr val="323232"/>
          </a:solidFill>
          <a:latin typeface="Gill Sans MT" pitchFamily="34" charset="-18"/>
        </a:defRPr>
      </a:lvl6pPr>
      <a:lvl7pPr marL="914400" algn="l" rtl="0" fontAlgn="base">
        <a:spcBef>
          <a:spcPct val="0"/>
        </a:spcBef>
        <a:spcAft>
          <a:spcPct val="0"/>
        </a:spcAft>
        <a:defRPr sz="4300">
          <a:solidFill>
            <a:srgbClr val="323232"/>
          </a:solidFill>
          <a:latin typeface="Gill Sans MT" pitchFamily="34" charset="-18"/>
        </a:defRPr>
      </a:lvl7pPr>
      <a:lvl8pPr marL="1371600" algn="l" rtl="0" fontAlgn="base">
        <a:spcBef>
          <a:spcPct val="0"/>
        </a:spcBef>
        <a:spcAft>
          <a:spcPct val="0"/>
        </a:spcAft>
        <a:defRPr sz="4300">
          <a:solidFill>
            <a:srgbClr val="323232"/>
          </a:solidFill>
          <a:latin typeface="Gill Sans MT" pitchFamily="34" charset="-18"/>
        </a:defRPr>
      </a:lvl8pPr>
      <a:lvl9pPr marL="1828800" algn="l" rtl="0" fontAlgn="base">
        <a:spcBef>
          <a:spcPct val="0"/>
        </a:spcBef>
        <a:spcAft>
          <a:spcPct val="0"/>
        </a:spcAft>
        <a:defRPr sz="4300">
          <a:solidFill>
            <a:srgbClr val="323232"/>
          </a:solidFill>
          <a:latin typeface="Gill Sans MT" pitchFamily="34" charset="-18"/>
        </a:defRPr>
      </a:lvl9pPr>
      <a:extLst/>
    </p:titleStyle>
    <p:bodyStyle>
      <a:lvl1pPr marL="365125" indent="-282575" algn="l" rtl="0" eaLnBrk="0" fontAlgn="base" hangingPunct="0">
        <a:spcBef>
          <a:spcPts val="600"/>
        </a:spcBef>
        <a:spcAft>
          <a:spcPct val="0"/>
        </a:spcAft>
        <a:buClr>
          <a:schemeClr val="accent1"/>
        </a:buClr>
        <a:buSzPct val="80000"/>
        <a:buFont typeface="Wingdings 2" pitchFamily="18" charset="2"/>
        <a:buChar char="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36538" algn="l" rtl="0" eaLnBrk="0" fontAlgn="base" hangingPunct="0">
        <a:spcBef>
          <a:spcPts val="550"/>
        </a:spcBef>
        <a:spcAft>
          <a:spcPct val="0"/>
        </a:spcAft>
        <a:buClr>
          <a:schemeClr val="accent1"/>
        </a:buClr>
        <a:buFont typeface="Verdana" pitchFamily="34" charset="0"/>
        <a:buChar char="◦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5825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6963" indent="-173038" algn="l" rtl="0" eaLnBrk="0" fontAlgn="base" hangingPunct="0">
        <a:spcBef>
          <a:spcPct val="20000"/>
        </a:spcBef>
        <a:spcAft>
          <a:spcPct val="0"/>
        </a:spcAft>
        <a:buClr>
          <a:srgbClr val="1B587C"/>
        </a:buClr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6988" indent="-182563" algn="l" rtl="0" eaLnBrk="0" fontAlgn="base" hangingPunct="0">
        <a:spcBef>
          <a:spcPct val="20000"/>
        </a:spcBef>
        <a:spcAft>
          <a:spcPct val="0"/>
        </a:spcAft>
        <a:buClr>
          <a:srgbClr val="4E8542"/>
        </a:buClr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gif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jpeg"/><Relationship Id="rId5" Type="http://schemas.openxmlformats.org/officeDocument/2006/relationships/image" Target="../media/image5.gif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Relationship Id="rId5" Type="http://schemas.openxmlformats.org/officeDocument/2006/relationships/chart" Target="../charts/chart3.xml"/><Relationship Id="rId4" Type="http://schemas.openxmlformats.org/officeDocument/2006/relationships/chart" Target="../charts/char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Marketing i Reklama\GRAFIKA\I+D+i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71600" y="0"/>
            <a:ext cx="7812360" cy="6858000"/>
          </a:xfrm>
          <a:prstGeom prst="rect">
            <a:avLst/>
          </a:prstGeom>
          <a:noFill/>
        </p:spPr>
      </p:pic>
      <p:sp>
        <p:nvSpPr>
          <p:cNvPr id="7" name="pole tekstowe 6"/>
          <p:cNvSpPr txBox="1"/>
          <p:nvPr/>
        </p:nvSpPr>
        <p:spPr>
          <a:xfrm>
            <a:off x="971600" y="4437112"/>
            <a:ext cx="468052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l-PL" sz="2000" b="1" spc="220" dirty="0">
                <a:solidFill>
                  <a:srgbClr val="337EF9"/>
                </a:solidFill>
                <a:latin typeface="Arial Black" pitchFamily="34" charset="0"/>
                <a:ea typeface="Batang" pitchFamily="18" charset="-127"/>
                <a:cs typeface="Aharoni" pitchFamily="2" charset="-79"/>
              </a:rPr>
              <a:t>LUBUSKI FUNDUSZ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l-PL" sz="2000" b="1" spc="220" dirty="0" smtClean="0">
                <a:solidFill>
                  <a:srgbClr val="337EF9"/>
                </a:solidFill>
                <a:latin typeface="Arial Black" pitchFamily="34" charset="0"/>
                <a:ea typeface="Batang" pitchFamily="18" charset="-127"/>
                <a:cs typeface="Aharoni" pitchFamily="2" charset="-79"/>
              </a:rPr>
              <a:t>PORĘCZEŃ </a:t>
            </a:r>
            <a:r>
              <a:rPr lang="pl-PL" sz="2000" b="1" spc="220" dirty="0">
                <a:solidFill>
                  <a:srgbClr val="337EF9"/>
                </a:solidFill>
                <a:latin typeface="Arial Black" pitchFamily="34" charset="0"/>
                <a:ea typeface="Batang" pitchFamily="18" charset="-127"/>
                <a:cs typeface="Aharoni" pitchFamily="2" charset="-79"/>
              </a:rPr>
              <a:t>KREDYTOWYCH</a:t>
            </a:r>
          </a:p>
        </p:txBody>
      </p:sp>
      <p:pic>
        <p:nvPicPr>
          <p:cNvPr id="11" name="Picture 2" descr="C:\Marketing i Reklama\LOGO\loga funduszu\Logo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19654640">
            <a:off x="3150544" y="1469643"/>
            <a:ext cx="1637049" cy="81433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  <a:softEdge rad="63500"/>
          </a:effectLst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le tekstowe 2"/>
          <p:cNvSpPr txBox="1"/>
          <p:nvPr/>
        </p:nvSpPr>
        <p:spPr>
          <a:xfrm>
            <a:off x="1979712" y="1412776"/>
            <a:ext cx="5976664" cy="12464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l-PL" sz="2500" b="1" dirty="0" smtClean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Batang" pitchFamily="18" charset="-127"/>
                <a:cs typeface="+mn-cs"/>
              </a:rPr>
              <a:t>Wadium do przetargu w formie poręczenia LFPK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l-PL" sz="2500" b="1" dirty="0">
              <a:solidFill>
                <a:schemeClr val="bg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Batang" pitchFamily="18" charset="-127"/>
              <a:cs typeface="+mn-cs"/>
            </a:endParaRPr>
          </a:p>
        </p:txBody>
      </p:sp>
      <p:pic>
        <p:nvPicPr>
          <p:cNvPr id="37890" name="Picture 2" descr="http://merkandi.de/images/offer/4e94894a4b705148c4265ca551497e41_enlarg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95936" y="2564904"/>
            <a:ext cx="2009775" cy="1990725"/>
          </a:xfrm>
          <a:prstGeom prst="rect">
            <a:avLst/>
          </a:prstGeom>
          <a:noFill/>
        </p:spPr>
      </p:pic>
      <p:pic>
        <p:nvPicPr>
          <p:cNvPr id="4" name="Picture 2" descr="C:\Marketing i Reklama\LOGO\loga funduszu\Logo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260648"/>
            <a:ext cx="1816464" cy="93610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  <a:softEdge rad="63500"/>
          </a:effectLst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ole tekstowe 4"/>
          <p:cNvSpPr txBox="1"/>
          <p:nvPr/>
        </p:nvSpPr>
        <p:spPr>
          <a:xfrm>
            <a:off x="1187450" y="1341438"/>
            <a:ext cx="4968875" cy="3683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l-PL" b="1" dirty="0">
                <a:solidFill>
                  <a:srgbClr val="004D86"/>
                </a:solidFill>
                <a:latin typeface="+mj-lt"/>
                <a:ea typeface="Batang" pitchFamily="18" charset="-127"/>
                <a:cs typeface="+mn-cs"/>
              </a:rPr>
              <a:t>Poręczenia </a:t>
            </a:r>
            <a:r>
              <a:rPr lang="pl-PL" b="1" dirty="0" smtClean="0">
                <a:solidFill>
                  <a:srgbClr val="004D86"/>
                </a:solidFill>
                <a:latin typeface="+mj-lt"/>
                <a:ea typeface="Batang" pitchFamily="18" charset="-127"/>
                <a:cs typeface="+mn-cs"/>
              </a:rPr>
              <a:t>zapłaty wadium</a:t>
            </a:r>
            <a:endParaRPr lang="pl-PL" b="1" dirty="0">
              <a:solidFill>
                <a:srgbClr val="004D86"/>
              </a:solidFill>
              <a:latin typeface="+mj-lt"/>
              <a:ea typeface="Batang" pitchFamily="18" charset="-127"/>
              <a:cs typeface="+mn-cs"/>
            </a:endParaRPr>
          </a:p>
        </p:txBody>
      </p:sp>
      <p:pic>
        <p:nvPicPr>
          <p:cNvPr id="7" name="Picture 2" descr="C:\Marketing i Reklama\LOGO\pozostałe loga\loga unii\PASEK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43808" y="6165304"/>
            <a:ext cx="4293716" cy="433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2" descr="C:\Marketing i Reklama\LOGO\loga funduszu\Logo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260648"/>
            <a:ext cx="1816464" cy="93610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  <a:softEdge rad="63500"/>
          </a:effectLst>
        </p:spPr>
      </p:pic>
      <p:sp>
        <p:nvSpPr>
          <p:cNvPr id="9" name="Text Box 4"/>
          <p:cNvSpPr txBox="1">
            <a:spLocks noChangeArrowheads="1"/>
          </p:cNvSpPr>
          <p:nvPr/>
        </p:nvSpPr>
        <p:spPr bwMode="auto">
          <a:xfrm>
            <a:off x="1187624" y="2204864"/>
            <a:ext cx="7560840" cy="34394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pl-PL" sz="1500" dirty="0" smtClean="0">
                <a:latin typeface="Garamond" pitchFamily="18" charset="0"/>
                <a:ea typeface="Times New Roman"/>
              </a:rPr>
              <a:t>To produkt  dla firm, które nie chcą blokować gotówki na wadium lub startują w wielu przetargach jednocześnie. </a:t>
            </a:r>
          </a:p>
          <a:p>
            <a:pPr algn="just">
              <a:spcAft>
                <a:spcPts val="0"/>
              </a:spcAft>
            </a:pPr>
            <a:endParaRPr lang="pl-PL" sz="1500" dirty="0" smtClean="0">
              <a:latin typeface="Garamond" pitchFamily="18" charset="0"/>
              <a:ea typeface="Times New Roman"/>
            </a:endParaRPr>
          </a:p>
          <a:p>
            <a:pPr algn="just">
              <a:spcAft>
                <a:spcPts val="0"/>
              </a:spcAft>
            </a:pPr>
            <a:r>
              <a:rPr lang="pl-PL" sz="1500" dirty="0" smtClean="0">
                <a:latin typeface="Garamond" pitchFamily="18" charset="0"/>
                <a:ea typeface="Times New Roman"/>
              </a:rPr>
              <a:t>Poręczenia dedykowane są jako forma wniesienia wadium:</a:t>
            </a:r>
          </a:p>
          <a:p>
            <a:pPr algn="just">
              <a:lnSpc>
                <a:spcPct val="150000"/>
              </a:lnSpc>
              <a:spcAft>
                <a:spcPts val="0"/>
              </a:spcAft>
              <a:buFontTx/>
              <a:buChar char="-"/>
            </a:pPr>
            <a:r>
              <a:rPr lang="pl-PL" sz="1500" dirty="0" smtClean="0">
                <a:latin typeface="Garamond" pitchFamily="18" charset="0"/>
                <a:ea typeface="Times New Roman"/>
              </a:rPr>
              <a:t> do zamówień przetargowych ogłaszanych w ramach Ustawy Prawo zamówień publicznych </a:t>
            </a:r>
            <a:br>
              <a:rPr lang="pl-PL" sz="1500" dirty="0" smtClean="0">
                <a:latin typeface="Garamond" pitchFamily="18" charset="0"/>
                <a:ea typeface="Times New Roman"/>
              </a:rPr>
            </a:br>
            <a:r>
              <a:rPr lang="pl-PL" sz="1500" dirty="0" smtClean="0">
                <a:latin typeface="Garamond" pitchFamily="18" charset="0"/>
                <a:ea typeface="Times New Roman"/>
              </a:rPr>
              <a:t>  i dopuszczone przez tę ustawę</a:t>
            </a:r>
          </a:p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pl-PL" sz="1500" dirty="0" smtClean="0">
                <a:latin typeface="Garamond" pitchFamily="18" charset="0"/>
                <a:ea typeface="Times New Roman"/>
              </a:rPr>
              <a:t>- w ramach bezpłatnego pakietu wadialnego przyznawanego na okres 12 miesięcy</a:t>
            </a:r>
          </a:p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pl-PL" sz="1500" dirty="0" smtClean="0">
                <a:latin typeface="Garamond" pitchFamily="18" charset="0"/>
                <a:ea typeface="Times New Roman"/>
              </a:rPr>
              <a:t>- do 100% wadium</a:t>
            </a:r>
          </a:p>
          <a:p>
            <a:pPr>
              <a:lnSpc>
                <a:spcPct val="150000"/>
              </a:lnSpc>
              <a:spcAft>
                <a:spcPts val="0"/>
              </a:spcAft>
              <a:buFontTx/>
              <a:buChar char="-"/>
            </a:pPr>
            <a:r>
              <a:rPr lang="pl-PL" sz="1500" dirty="0" smtClean="0">
                <a:latin typeface="Garamond" pitchFamily="18" charset="0"/>
                <a:ea typeface="Times New Roman"/>
              </a:rPr>
              <a:t> na okres do 90 dni</a:t>
            </a:r>
          </a:p>
          <a:p>
            <a:pPr>
              <a:lnSpc>
                <a:spcPct val="150000"/>
              </a:lnSpc>
              <a:spcAft>
                <a:spcPts val="0"/>
              </a:spcAft>
              <a:buFontTx/>
              <a:buChar char="-"/>
            </a:pPr>
            <a:r>
              <a:rPr lang="pl-PL" sz="1500" dirty="0" smtClean="0">
                <a:latin typeface="Garamond" pitchFamily="18" charset="0"/>
                <a:ea typeface="Times New Roman"/>
              </a:rPr>
              <a:t> bez opłat za rozpatrzenie wniosku</a:t>
            </a:r>
          </a:p>
          <a:p>
            <a:pPr>
              <a:lnSpc>
                <a:spcPct val="150000"/>
              </a:lnSpc>
              <a:spcAft>
                <a:spcPts val="0"/>
              </a:spcAft>
              <a:buFontTx/>
              <a:buChar char="-"/>
            </a:pPr>
            <a:r>
              <a:rPr lang="pl-PL" sz="1500" dirty="0" smtClean="0">
                <a:latin typeface="Garamond" pitchFamily="18" charset="0"/>
                <a:ea typeface="Verdana" pitchFamily="34" charset="0"/>
                <a:cs typeface="Verdana" pitchFamily="34" charset="0"/>
              </a:rPr>
              <a:t> za prowizję od 50 zł za indywidualne poręczenie zapłaty wadium</a:t>
            </a:r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le tekstowe 2"/>
          <p:cNvSpPr txBox="1"/>
          <p:nvPr/>
        </p:nvSpPr>
        <p:spPr>
          <a:xfrm>
            <a:off x="1979712" y="1412776"/>
            <a:ext cx="5976664" cy="8617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l-PL" sz="2500" b="1" dirty="0" smtClean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Batang" pitchFamily="18" charset="-127"/>
                <a:cs typeface="+mn-cs"/>
              </a:rPr>
              <a:t>Punkt doradczo – informacyjny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l-PL" sz="2500" b="1" dirty="0">
              <a:solidFill>
                <a:schemeClr val="bg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Batang" pitchFamily="18" charset="-127"/>
              <a:cs typeface="+mn-cs"/>
            </a:endParaRPr>
          </a:p>
        </p:txBody>
      </p:sp>
      <p:pic>
        <p:nvPicPr>
          <p:cNvPr id="4" name="Picture 2" descr="C:\Marketing i Reklama\LOGO\loga funduszu\Logo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260648"/>
            <a:ext cx="1816464" cy="93610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  <a:softEdge rad="63500"/>
          </a:effectLst>
        </p:spPr>
      </p:pic>
      <p:pic>
        <p:nvPicPr>
          <p:cNvPr id="5" name="Picture 2" descr="C:\Marketing i Reklama\LOGO\loga funduszu\logo-di-poz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75856" y="2492896"/>
            <a:ext cx="3168352" cy="1928562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Marketing i Reklama\LOGO\loga funduszu\logo-di-poz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188640"/>
            <a:ext cx="2247679" cy="136815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pole tekstowe 4"/>
          <p:cNvSpPr txBox="1"/>
          <p:nvPr/>
        </p:nvSpPr>
        <p:spPr>
          <a:xfrm>
            <a:off x="1187450" y="1341438"/>
            <a:ext cx="4968875" cy="3683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l-PL" b="1" dirty="0" smtClean="0">
                <a:solidFill>
                  <a:srgbClr val="004D86"/>
                </a:solidFill>
                <a:latin typeface="+mj-lt"/>
                <a:ea typeface="Batang" pitchFamily="18" charset="-127"/>
                <a:cs typeface="+mn-cs"/>
              </a:rPr>
              <a:t>Punkt doradczo - informacyjny LFPK </a:t>
            </a:r>
            <a:endParaRPr lang="pl-PL" b="1" dirty="0">
              <a:solidFill>
                <a:srgbClr val="004D86"/>
              </a:solidFill>
              <a:latin typeface="+mj-lt"/>
              <a:ea typeface="Batang" pitchFamily="18" charset="-127"/>
              <a:cs typeface="+mn-cs"/>
            </a:endParaRPr>
          </a:p>
        </p:txBody>
      </p:sp>
      <p:pic>
        <p:nvPicPr>
          <p:cNvPr id="7" name="Picture 2" descr="C:\Marketing i Reklama\LOGO\pozostałe loga\loga unii\PASEK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43808" y="6165304"/>
            <a:ext cx="4293716" cy="433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pole tekstowe 5"/>
          <p:cNvSpPr txBox="1"/>
          <p:nvPr/>
        </p:nvSpPr>
        <p:spPr>
          <a:xfrm>
            <a:off x="1331640" y="2420888"/>
            <a:ext cx="6840759" cy="32085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l-PL" sz="1500" dirty="0" smtClean="0">
                <a:latin typeface="Garamond" pitchFamily="18" charset="0"/>
              </a:rPr>
              <a:t>Pomagamy już działającym przedsiębiorcom w przygotowaniu dokumentacji wymaganej przez Instytucje Finansowe, a rozpoczynającym działalność:</a:t>
            </a:r>
          </a:p>
          <a:p>
            <a:pPr algn="just"/>
            <a:endParaRPr lang="pl-PL" sz="1500" dirty="0" smtClean="0">
              <a:latin typeface="Garamond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pl-PL" sz="1500" dirty="0" smtClean="0">
                <a:latin typeface="Garamond" pitchFamily="18" charset="0"/>
              </a:rPr>
              <a:t>- doradzamy jak wypełnić dokumenty do właściwych instytucji, </a:t>
            </a:r>
          </a:p>
          <a:p>
            <a:pPr algn="just">
              <a:lnSpc>
                <a:spcPct val="150000"/>
              </a:lnSpc>
              <a:buFontTx/>
              <a:buChar char="-"/>
            </a:pPr>
            <a:r>
              <a:rPr lang="pl-PL" sz="1500" dirty="0" smtClean="0">
                <a:latin typeface="Garamond" pitchFamily="18" charset="0"/>
              </a:rPr>
              <a:t> pomagamy szukać środków finansowych, w tym na rozpoczęcie nowej </a:t>
            </a:r>
          </a:p>
          <a:p>
            <a:pPr algn="just">
              <a:lnSpc>
                <a:spcPct val="150000"/>
              </a:lnSpc>
            </a:pPr>
            <a:r>
              <a:rPr lang="pl-PL" sz="1500" dirty="0" smtClean="0">
                <a:latin typeface="Garamond" pitchFamily="18" charset="0"/>
              </a:rPr>
              <a:t>  działalności gospodarczej,</a:t>
            </a:r>
          </a:p>
          <a:p>
            <a:pPr algn="just">
              <a:lnSpc>
                <a:spcPct val="150000"/>
              </a:lnSpc>
            </a:pPr>
            <a:r>
              <a:rPr lang="pl-PL" sz="1500" dirty="0" smtClean="0">
                <a:latin typeface="Garamond" pitchFamily="18" charset="0"/>
              </a:rPr>
              <a:t>- pomagamy w pozyskiwaniu kredytów, pożyczek i leasingów oraz innych  </a:t>
            </a:r>
          </a:p>
          <a:p>
            <a:pPr algn="just">
              <a:lnSpc>
                <a:spcPct val="150000"/>
              </a:lnSpc>
            </a:pPr>
            <a:r>
              <a:rPr lang="pl-PL" sz="1500" dirty="0" smtClean="0">
                <a:latin typeface="Garamond" pitchFamily="18" charset="0"/>
              </a:rPr>
              <a:t>  źródeł finansowania,</a:t>
            </a:r>
          </a:p>
          <a:p>
            <a:pPr algn="just">
              <a:lnSpc>
                <a:spcPct val="150000"/>
              </a:lnSpc>
              <a:buFontTx/>
              <a:buChar char="-"/>
            </a:pPr>
            <a:r>
              <a:rPr lang="pl-PL" sz="1500" dirty="0" smtClean="0">
                <a:latin typeface="Garamond" pitchFamily="18" charset="0"/>
              </a:rPr>
              <a:t> kompletujemy dokumentację kredytową,</a:t>
            </a:r>
          </a:p>
          <a:p>
            <a:pPr algn="just">
              <a:lnSpc>
                <a:spcPct val="150000"/>
              </a:lnSpc>
              <a:buFontTx/>
              <a:buChar char="-"/>
            </a:pPr>
            <a:r>
              <a:rPr lang="pl-PL" sz="1500" dirty="0" smtClean="0">
                <a:latin typeface="Garamond" pitchFamily="18" charset="0"/>
              </a:rPr>
              <a:t> organizujemy szkolenia</a:t>
            </a:r>
            <a:endParaRPr lang="pl-PL" sz="1500" dirty="0">
              <a:latin typeface="Garamond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5" name="pole tekstowe 5"/>
          <p:cNvSpPr txBox="1">
            <a:spLocks noChangeArrowheads="1"/>
          </p:cNvSpPr>
          <p:nvPr/>
        </p:nvSpPr>
        <p:spPr bwMode="auto">
          <a:xfrm>
            <a:off x="1979613" y="2276475"/>
            <a:ext cx="561657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pl-PL">
              <a:latin typeface="Gill Sans MT" pitchFamily="34" charset="-18"/>
            </a:endParaRPr>
          </a:p>
        </p:txBody>
      </p:sp>
      <p:pic>
        <p:nvPicPr>
          <p:cNvPr id="28676" name="Obraz 7" descr="siedziba2.JPG"/>
          <p:cNvPicPr>
            <a:picLocks noChangeAspect="1" noChangeArrowheads="1"/>
          </p:cNvPicPr>
          <p:nvPr/>
        </p:nvPicPr>
        <p:blipFill>
          <a:blip r:embed="rId2" cstate="print">
            <a:lum bright="24000" contrast="18000"/>
          </a:blip>
          <a:srcRect/>
          <a:stretch>
            <a:fillRect/>
          </a:stretch>
        </p:blipFill>
        <p:spPr bwMode="auto">
          <a:xfrm>
            <a:off x="2699792" y="708094"/>
            <a:ext cx="4896544" cy="532765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0" name="Rectangle 10"/>
          <p:cNvSpPr>
            <a:spLocks noChangeArrowheads="1"/>
          </p:cNvSpPr>
          <p:nvPr/>
        </p:nvSpPr>
        <p:spPr bwMode="auto">
          <a:xfrm>
            <a:off x="2627784" y="3834504"/>
            <a:ext cx="5040560" cy="1754326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indent="-342900" algn="ctr" fontAlgn="auto">
              <a:spcBef>
                <a:spcPts val="0"/>
              </a:spcBef>
              <a:spcAft>
                <a:spcPts val="0"/>
              </a:spcAft>
              <a:buFont typeface="Calibri" pitchFamily="34" charset="0"/>
              <a:buNone/>
              <a:defRPr/>
            </a:pPr>
            <a:r>
              <a:rPr lang="pl-PL" b="1" dirty="0">
                <a:solidFill>
                  <a:srgbClr val="004D86"/>
                </a:solidFill>
                <a:latin typeface="Times New Roman" pitchFamily="18" charset="0"/>
                <a:cs typeface="+mn-cs"/>
              </a:rPr>
              <a:t>Lubuski Fundusz Poręczeń Kredytowych Sp. </a:t>
            </a:r>
            <a:r>
              <a:rPr lang="pl-PL" b="1" dirty="0" smtClean="0">
                <a:solidFill>
                  <a:srgbClr val="004D86"/>
                </a:solidFill>
                <a:latin typeface="Times New Roman" pitchFamily="18" charset="0"/>
                <a:cs typeface="+mn-cs"/>
              </a:rPr>
              <a:t>o.o</a:t>
            </a:r>
            <a:r>
              <a:rPr lang="pl-PL" b="1" dirty="0">
                <a:solidFill>
                  <a:srgbClr val="004D86"/>
                </a:solidFill>
                <a:latin typeface="Times New Roman" pitchFamily="18" charset="0"/>
                <a:cs typeface="+mn-cs"/>
              </a:rPr>
              <a:t>.</a:t>
            </a:r>
          </a:p>
          <a:p>
            <a:pPr marL="342900" indent="-342900" algn="ctr" fontAlgn="auto">
              <a:spcBef>
                <a:spcPts val="0"/>
              </a:spcBef>
              <a:spcAft>
                <a:spcPts val="0"/>
              </a:spcAft>
              <a:buFont typeface="Calibri" pitchFamily="34" charset="0"/>
              <a:buNone/>
              <a:defRPr/>
            </a:pPr>
            <a:r>
              <a:rPr lang="pl-PL" dirty="0">
                <a:solidFill>
                  <a:srgbClr val="004D86"/>
                </a:solidFill>
                <a:latin typeface="Times New Roman" pitchFamily="18" charset="0"/>
                <a:cs typeface="+mn-cs"/>
              </a:rPr>
              <a:t>ul. Kupiecka 32B</a:t>
            </a:r>
          </a:p>
          <a:p>
            <a:pPr marL="342900" indent="-342900" algn="ctr" fontAlgn="auto">
              <a:spcBef>
                <a:spcPts val="0"/>
              </a:spcBef>
              <a:spcAft>
                <a:spcPts val="0"/>
              </a:spcAft>
              <a:buFont typeface="Calibri" pitchFamily="34" charset="0"/>
              <a:buNone/>
              <a:defRPr/>
            </a:pPr>
            <a:r>
              <a:rPr lang="pl-PL" dirty="0">
                <a:solidFill>
                  <a:srgbClr val="004D86"/>
                </a:solidFill>
                <a:latin typeface="Times New Roman" pitchFamily="18" charset="0"/>
                <a:cs typeface="+mn-cs"/>
              </a:rPr>
              <a:t>65-058 Zielona Góra</a:t>
            </a:r>
          </a:p>
          <a:p>
            <a:pPr marL="342900" indent="-342900" algn="ctr" fontAlgn="auto">
              <a:spcBef>
                <a:spcPts val="0"/>
              </a:spcBef>
              <a:spcAft>
                <a:spcPts val="0"/>
              </a:spcAft>
              <a:buFont typeface="Calibri" pitchFamily="34" charset="0"/>
              <a:buNone/>
              <a:defRPr/>
            </a:pPr>
            <a:r>
              <a:rPr lang="pl-PL" dirty="0">
                <a:solidFill>
                  <a:srgbClr val="004D86"/>
                </a:solidFill>
                <a:latin typeface="Times New Roman" pitchFamily="18" charset="0"/>
                <a:cs typeface="+mn-cs"/>
              </a:rPr>
              <a:t>tel. 68 323 96 </a:t>
            </a:r>
            <a:r>
              <a:rPr lang="pl-PL" dirty="0" smtClean="0">
                <a:solidFill>
                  <a:srgbClr val="004D86"/>
                </a:solidFill>
                <a:latin typeface="Times New Roman" pitchFamily="18" charset="0"/>
                <a:cs typeface="+mn-cs"/>
              </a:rPr>
              <a:t>00</a:t>
            </a:r>
          </a:p>
          <a:p>
            <a:pPr marL="342900" indent="-342900" algn="ctr" fontAlgn="auto">
              <a:spcBef>
                <a:spcPts val="0"/>
              </a:spcBef>
              <a:spcAft>
                <a:spcPts val="0"/>
              </a:spcAft>
              <a:buFont typeface="Calibri" pitchFamily="34" charset="0"/>
              <a:buNone/>
              <a:defRPr/>
            </a:pPr>
            <a:r>
              <a:rPr lang="pl-PL" dirty="0" smtClean="0">
                <a:solidFill>
                  <a:srgbClr val="004D86"/>
                </a:solidFill>
                <a:latin typeface="Times New Roman" pitchFamily="18" charset="0"/>
                <a:cs typeface="+mn-cs"/>
              </a:rPr>
              <a:t>e-mail: </a:t>
            </a:r>
            <a:r>
              <a:rPr lang="pl-PL" dirty="0" err="1" smtClean="0">
                <a:solidFill>
                  <a:srgbClr val="004D86"/>
                </a:solidFill>
                <a:latin typeface="Times New Roman" pitchFamily="18" charset="0"/>
                <a:cs typeface="+mn-cs"/>
              </a:rPr>
              <a:t>lfpk@lfpk.pl</a:t>
            </a:r>
            <a:endParaRPr lang="pl-PL" dirty="0">
              <a:solidFill>
                <a:srgbClr val="004D86"/>
              </a:solidFill>
              <a:latin typeface="Times New Roman" pitchFamily="18" charset="0"/>
              <a:cs typeface="+mn-cs"/>
            </a:endParaRPr>
          </a:p>
          <a:p>
            <a:pPr marL="342900" indent="-342900" algn="ctr" fontAlgn="auto">
              <a:spcBef>
                <a:spcPts val="0"/>
              </a:spcBef>
              <a:spcAft>
                <a:spcPts val="0"/>
              </a:spcAft>
              <a:buFont typeface="Calibri" pitchFamily="34" charset="0"/>
              <a:buNone/>
              <a:defRPr/>
            </a:pPr>
            <a:r>
              <a:rPr lang="pl-PL" dirty="0" err="1" smtClean="0">
                <a:solidFill>
                  <a:srgbClr val="004D86"/>
                </a:solidFill>
                <a:latin typeface="Times New Roman" pitchFamily="18" charset="0"/>
                <a:cs typeface="+mn-cs"/>
              </a:rPr>
              <a:t>www</a:t>
            </a:r>
            <a:r>
              <a:rPr lang="pl-PL" dirty="0">
                <a:solidFill>
                  <a:srgbClr val="004D86"/>
                </a:solidFill>
                <a:latin typeface="Times New Roman" pitchFamily="18" charset="0"/>
                <a:cs typeface="+mn-cs"/>
              </a:rPr>
              <a:t>. l f p k . p l</a:t>
            </a:r>
          </a:p>
        </p:txBody>
      </p:sp>
      <p:pic>
        <p:nvPicPr>
          <p:cNvPr id="7" name="Picture 2" descr="C:\Marketing i Reklama\LOGO\pozostałe loga\loga unii\PASEK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43808" y="6165304"/>
            <a:ext cx="4293716" cy="433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2" descr="C:\Marketing i Reklama\LOGO\loga funduszu\Logo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7544" y="260648"/>
            <a:ext cx="1816464" cy="93610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  <a:softEdge rad="63500"/>
          </a:effectLst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187624" y="2636912"/>
            <a:ext cx="7499350" cy="648072"/>
          </a:xfrm>
        </p:spPr>
        <p:txBody>
          <a:bodyPr/>
          <a:lstStyle/>
          <a:p>
            <a:pPr algn="ctr">
              <a:buNone/>
            </a:pPr>
            <a:r>
              <a:rPr lang="pl-PL" b="1" dirty="0" smtClean="0">
                <a:solidFill>
                  <a:srgbClr val="091A6F"/>
                </a:solidFill>
                <a:latin typeface="Arial" pitchFamily="34" charset="0"/>
                <a:cs typeface="Arial" pitchFamily="34" charset="0"/>
              </a:rPr>
              <a:t>Dziękuję za uwagę</a:t>
            </a:r>
            <a:endParaRPr lang="pl-PL" b="1" dirty="0">
              <a:solidFill>
                <a:srgbClr val="091A6F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Picture 2" descr="C:\Marketing i Reklama\LOGO\loga funduszu\Logo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260648"/>
            <a:ext cx="1816464" cy="93610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  <a:softEdge rad="63500"/>
          </a:effectLst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ole tekstowe 4"/>
          <p:cNvSpPr txBox="1"/>
          <p:nvPr/>
        </p:nvSpPr>
        <p:spPr>
          <a:xfrm>
            <a:off x="1187450" y="1341438"/>
            <a:ext cx="705695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l-PL" b="1" dirty="0" smtClean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Batang" pitchFamily="18" charset="-127"/>
                <a:cs typeface="+mn-cs"/>
              </a:rPr>
              <a:t>LFPK Sp. z o.o.  - firma non profit dla wspierania MSP</a:t>
            </a:r>
            <a:endParaRPr lang="pl-PL" b="1" dirty="0">
              <a:solidFill>
                <a:schemeClr val="bg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Batang" pitchFamily="18" charset="-127"/>
              <a:cs typeface="+mn-cs"/>
            </a:endParaRPr>
          </a:p>
        </p:txBody>
      </p:sp>
      <p:pic>
        <p:nvPicPr>
          <p:cNvPr id="2050" name="Picture 2" descr="C:\Marketing i Reklama\LOGO\loga funduszu\Logo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260648"/>
            <a:ext cx="1816464" cy="93610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  <a:softEdge rad="63500"/>
          </a:effectLst>
        </p:spPr>
      </p:pic>
      <p:graphicFrame>
        <p:nvGraphicFramePr>
          <p:cNvPr id="11" name="Tabela 10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3499403079"/>
              </p:ext>
            </p:extLst>
          </p:nvPr>
        </p:nvGraphicFramePr>
        <p:xfrm>
          <a:off x="1331640" y="2060848"/>
          <a:ext cx="6912768" cy="413106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76264"/>
                <a:gridCol w="4536504"/>
              </a:tblGrid>
              <a:tr h="648072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500" b="1" dirty="0" smtClean="0">
                          <a:solidFill>
                            <a:schemeClr val="tx1"/>
                          </a:solidFill>
                          <a:latin typeface="Garamond" pitchFamily="18" charset="0"/>
                          <a:ea typeface="Verdana" pitchFamily="34" charset="0"/>
                          <a:cs typeface="Verdana" pitchFamily="34" charset="0"/>
                        </a:rPr>
                        <a:t>Powstanie</a:t>
                      </a:r>
                    </a:p>
                  </a:txBody>
                  <a:tcPr marL="91437" marR="91437" marT="45730" marB="4573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500" b="0" i="0" dirty="0" smtClean="0">
                          <a:solidFill>
                            <a:schemeClr val="tx1"/>
                          </a:solidFill>
                          <a:latin typeface="Garamond" pitchFamily="18" charset="0"/>
                          <a:ea typeface="Verdana" pitchFamily="34" charset="0"/>
                          <a:cs typeface="Verdana" pitchFamily="34" charset="0"/>
                        </a:rPr>
                        <a:t>Powołanie</a:t>
                      </a:r>
                      <a:r>
                        <a:rPr lang="pl-PL" sz="1500" b="0" i="0" baseline="0" dirty="0" smtClean="0">
                          <a:solidFill>
                            <a:schemeClr val="tx1"/>
                          </a:solidFill>
                          <a:latin typeface="Garamond" pitchFamily="18" charset="0"/>
                          <a:ea typeface="Verdana" pitchFamily="34" charset="0"/>
                          <a:cs typeface="Verdana" pitchFamily="34" charset="0"/>
                        </a:rPr>
                        <a:t> LFPK Sp. z o.o. przez Województwo Lubuskie w 2002 r.</a:t>
                      </a:r>
                    </a:p>
                  </a:txBody>
                  <a:tcPr marL="91437" marR="91437" marT="45730" marB="4573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108012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500" b="1" dirty="0" smtClean="0">
                          <a:solidFill>
                            <a:schemeClr val="tx1"/>
                          </a:solidFill>
                          <a:latin typeface="Garamond" pitchFamily="18" charset="0"/>
                          <a:ea typeface="Verdana" pitchFamily="34" charset="0"/>
                          <a:cs typeface="Verdana" pitchFamily="34" charset="0"/>
                        </a:rPr>
                        <a:t>Misja</a:t>
                      </a:r>
                    </a:p>
                  </a:txBody>
                  <a:tcPr marL="91437" marR="91437" marT="45730" marB="4573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500" b="0" i="0" baseline="0" dirty="0" smtClean="0">
                          <a:solidFill>
                            <a:schemeClr val="tx1"/>
                          </a:solidFill>
                          <a:latin typeface="Garamond" pitchFamily="18" charset="0"/>
                          <a:ea typeface="Verdana" pitchFamily="34" charset="0"/>
                          <a:cs typeface="Verdana" pitchFamily="34" charset="0"/>
                        </a:rPr>
                        <a:t>Wspieranie rozwoju inicjatyw gospodarczych mikro, małych i średnich przedsiębiorstw, poprzez </a:t>
                      </a:r>
                      <a:r>
                        <a:rPr lang="pl-PL" sz="1500" b="1" i="0" baseline="0" dirty="0" smtClean="0">
                          <a:solidFill>
                            <a:schemeClr val="tx1"/>
                          </a:solidFill>
                          <a:latin typeface="Garamond" pitchFamily="18" charset="0"/>
                          <a:ea typeface="Verdana" pitchFamily="34" charset="0"/>
                          <a:cs typeface="Verdana" pitchFamily="34" charset="0"/>
                        </a:rPr>
                        <a:t>udzielanie poręczeń zabezpieczających kredyty, pożyczki, </a:t>
                      </a:r>
                      <a:r>
                        <a:rPr lang="pl-PL" sz="1500" b="1" i="0" baseline="0" dirty="0" err="1" smtClean="0">
                          <a:solidFill>
                            <a:schemeClr val="tx1"/>
                          </a:solidFill>
                          <a:latin typeface="Garamond" pitchFamily="18" charset="0"/>
                          <a:ea typeface="Verdana" pitchFamily="34" charset="0"/>
                          <a:cs typeface="Verdana" pitchFamily="34" charset="0"/>
                        </a:rPr>
                        <a:t>leasingi</a:t>
                      </a:r>
                      <a:r>
                        <a:rPr lang="pl-PL" sz="1500" b="1" i="0" baseline="0" dirty="0" smtClean="0">
                          <a:solidFill>
                            <a:schemeClr val="tx1"/>
                          </a:solidFill>
                          <a:latin typeface="Garamond" pitchFamily="18" charset="0"/>
                          <a:ea typeface="Verdana" pitchFamily="34" charset="0"/>
                          <a:cs typeface="Verdana" pitchFamily="34" charset="0"/>
                        </a:rPr>
                        <a:t>  a także zapłaty wadium.</a:t>
                      </a:r>
                    </a:p>
                  </a:txBody>
                  <a:tcPr marL="91437" marR="91437" marT="45730" marB="4573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1152128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500" b="1" dirty="0" smtClean="0">
                          <a:solidFill>
                            <a:schemeClr val="tx1"/>
                          </a:solidFill>
                          <a:latin typeface="Garamond" pitchFamily="18" charset="0"/>
                          <a:ea typeface="Verdana" pitchFamily="34" charset="0"/>
                          <a:cs typeface="Verdana" pitchFamily="34" charset="0"/>
                        </a:rPr>
                        <a:t>Beneficjenci poręczeń</a:t>
                      </a:r>
                    </a:p>
                  </a:txBody>
                  <a:tcPr marL="91437" marR="91437" marT="45730" marB="4573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500" b="1" i="0" dirty="0" smtClean="0">
                          <a:solidFill>
                            <a:schemeClr val="tx1"/>
                          </a:solidFill>
                          <a:latin typeface="Garamond" pitchFamily="18" charset="0"/>
                          <a:ea typeface="Verdana" pitchFamily="34" charset="0"/>
                          <a:cs typeface="Verdana" pitchFamily="34" charset="0"/>
                        </a:rPr>
                        <a:t>Mikro, małe i średnie przedsiębiorstwa</a:t>
                      </a:r>
                      <a:r>
                        <a:rPr lang="pl-PL" sz="1500" b="0" i="0" dirty="0" smtClean="0">
                          <a:solidFill>
                            <a:schemeClr val="tx1"/>
                          </a:solidFill>
                          <a:latin typeface="Garamond" pitchFamily="18" charset="0"/>
                          <a:ea typeface="Verdana" pitchFamily="34" charset="0"/>
                          <a:cs typeface="Verdana" pitchFamily="34" charset="0"/>
                        </a:rPr>
                        <a:t>, które</a:t>
                      </a:r>
                      <a:r>
                        <a:rPr lang="pl-PL" sz="1500" b="0" i="0" baseline="0" dirty="0" smtClean="0">
                          <a:solidFill>
                            <a:schemeClr val="tx1"/>
                          </a:solidFill>
                          <a:latin typeface="Garamond" pitchFamily="18" charset="0"/>
                          <a:ea typeface="Verdana" pitchFamily="34" charset="0"/>
                          <a:cs typeface="Verdana" pitchFamily="34" charset="0"/>
                        </a:rPr>
                        <a:t> </a:t>
                      </a:r>
                      <a:r>
                        <a:rPr kumimoji="0" lang="pl-PL" sz="1500" kern="1200" dirty="0" smtClean="0">
                          <a:solidFill>
                            <a:schemeClr val="dk1"/>
                          </a:solidFill>
                          <a:latin typeface="Garamond" pitchFamily="18" charset="0"/>
                          <a:ea typeface="+mn-ea"/>
                          <a:cs typeface="+mn-cs"/>
                        </a:rPr>
                        <a:t>prowadzą działalność gospodarczą na terenie województwa lubuskiego lub zamierzają albo realizują na tym terenie inwestycję.</a:t>
                      </a:r>
                      <a:endParaRPr lang="pl-PL" sz="1500" b="0" i="0" baseline="0" dirty="0" smtClean="0">
                        <a:solidFill>
                          <a:schemeClr val="tx1"/>
                        </a:solidFill>
                        <a:latin typeface="Garamond" pitchFamily="18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91437" marR="91437" marT="45730" marB="4573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1250747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500" b="1" dirty="0" smtClean="0">
                          <a:solidFill>
                            <a:schemeClr val="tx1"/>
                          </a:solidFill>
                          <a:latin typeface="Garamond" pitchFamily="18" charset="0"/>
                          <a:ea typeface="Verdana" pitchFamily="34" charset="0"/>
                          <a:cs typeface="Verdana" pitchFamily="34" charset="0"/>
                        </a:rPr>
                        <a:t>Instytucje finansowe, w których można uzyskać </a:t>
                      </a:r>
                      <a:r>
                        <a:rPr lang="pl-PL" sz="1500" b="1" baseline="0" dirty="0" smtClean="0">
                          <a:solidFill>
                            <a:schemeClr val="tx1"/>
                          </a:solidFill>
                          <a:latin typeface="Garamond" pitchFamily="18" charset="0"/>
                          <a:ea typeface="Verdana" pitchFamily="34" charset="0"/>
                          <a:cs typeface="Verdana" pitchFamily="34" charset="0"/>
                        </a:rPr>
                        <a:t>finansowanie z poręczeniem LFPK</a:t>
                      </a:r>
                      <a:endParaRPr lang="pl-PL" sz="1500" b="1" dirty="0" smtClean="0">
                        <a:solidFill>
                          <a:schemeClr val="tx1"/>
                        </a:solidFill>
                        <a:latin typeface="Garamond" pitchFamily="18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91437" marR="91437" marT="45730" marB="4573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500" b="0" i="0" dirty="0" smtClean="0">
                          <a:solidFill>
                            <a:schemeClr val="tx1"/>
                          </a:solidFill>
                          <a:latin typeface="Garamond" pitchFamily="18" charset="0"/>
                          <a:ea typeface="Verdana" pitchFamily="34" charset="0"/>
                          <a:cs typeface="Verdana" pitchFamily="34" charset="0"/>
                        </a:rPr>
                        <a:t>LFPK Sp. z o.o. współpracuje</a:t>
                      </a:r>
                      <a:r>
                        <a:rPr lang="pl-PL" sz="1500" b="0" i="0" baseline="0" dirty="0" smtClean="0">
                          <a:solidFill>
                            <a:schemeClr val="tx1"/>
                          </a:solidFill>
                          <a:latin typeface="Garamond" pitchFamily="18" charset="0"/>
                          <a:ea typeface="Verdana" pitchFamily="34" charset="0"/>
                          <a:cs typeface="Verdana" pitchFamily="34" charset="0"/>
                        </a:rPr>
                        <a:t> z </a:t>
                      </a:r>
                      <a:r>
                        <a:rPr lang="pl-PL" sz="1500" b="1" i="0" baseline="0" dirty="0" smtClean="0">
                          <a:solidFill>
                            <a:schemeClr val="tx1"/>
                          </a:solidFill>
                          <a:latin typeface="Garamond" pitchFamily="18" charset="0"/>
                          <a:ea typeface="Verdana" pitchFamily="34" charset="0"/>
                          <a:cs typeface="Verdana" pitchFamily="34" charset="0"/>
                        </a:rPr>
                        <a:t>28 Instytucjami Finansowymi</a:t>
                      </a:r>
                      <a:r>
                        <a:rPr lang="pl-PL" sz="1500" b="0" i="0" baseline="0" dirty="0" smtClean="0">
                          <a:solidFill>
                            <a:schemeClr val="tx1"/>
                          </a:solidFill>
                          <a:latin typeface="Garamond" pitchFamily="18" charset="0"/>
                          <a:ea typeface="Verdana" pitchFamily="34" charset="0"/>
                          <a:cs typeface="Verdana" pitchFamily="34" charset="0"/>
                        </a:rPr>
                        <a:t>, które mają swoje oddziały na terenie </a:t>
                      </a:r>
                      <a:br>
                        <a:rPr lang="pl-PL" sz="1500" b="0" i="0" baseline="0" dirty="0" smtClean="0">
                          <a:solidFill>
                            <a:schemeClr val="tx1"/>
                          </a:solidFill>
                          <a:latin typeface="Garamond" pitchFamily="18" charset="0"/>
                          <a:ea typeface="Verdana" pitchFamily="34" charset="0"/>
                          <a:cs typeface="Verdana" pitchFamily="34" charset="0"/>
                        </a:rPr>
                      </a:br>
                      <a:r>
                        <a:rPr lang="pl-PL" sz="1500" b="0" i="0" baseline="0" dirty="0" smtClean="0">
                          <a:solidFill>
                            <a:schemeClr val="tx1"/>
                          </a:solidFill>
                          <a:latin typeface="Garamond" pitchFamily="18" charset="0"/>
                          <a:ea typeface="Verdana" pitchFamily="34" charset="0"/>
                          <a:cs typeface="Verdana" pitchFamily="34" charset="0"/>
                        </a:rPr>
                        <a:t>woj. lubuskiego, w tym banki, fundusze pożyczkowe oraz firmy leasingowe.</a:t>
                      </a:r>
                      <a:endParaRPr lang="pl-PL" sz="1500" b="0" i="0" dirty="0" smtClean="0">
                        <a:solidFill>
                          <a:schemeClr val="tx1"/>
                        </a:solidFill>
                        <a:latin typeface="Garamond" pitchFamily="18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91437" marR="91437" marT="45730" marB="4573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ole tekstowe 4"/>
          <p:cNvSpPr txBox="1"/>
          <p:nvPr/>
        </p:nvSpPr>
        <p:spPr>
          <a:xfrm>
            <a:off x="1187450" y="1341438"/>
            <a:ext cx="705695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l-PL" b="1" dirty="0" smtClean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Batang" pitchFamily="18" charset="-127"/>
                <a:cs typeface="+mn-cs"/>
              </a:rPr>
              <a:t>Udziałowcy LFPK Sp. z o.o. </a:t>
            </a:r>
            <a:endParaRPr lang="pl-PL" b="1" dirty="0">
              <a:solidFill>
                <a:schemeClr val="bg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Batang" pitchFamily="18" charset="-127"/>
              <a:cs typeface="+mn-cs"/>
            </a:endParaRPr>
          </a:p>
        </p:txBody>
      </p:sp>
      <p:pic>
        <p:nvPicPr>
          <p:cNvPr id="2050" name="Picture 2" descr="C:\Marketing i Reklama\LOGO\loga funduszu\Logo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260648"/>
            <a:ext cx="1816464" cy="93610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  <a:softEdge rad="63500"/>
          </a:effectLst>
        </p:spPr>
      </p:pic>
      <p:graphicFrame>
        <p:nvGraphicFramePr>
          <p:cNvPr id="7" name="Object 6"/>
          <p:cNvGraphicFramePr>
            <a:graphicFrameLocks noChangeAspect="1"/>
          </p:cNvGraphicFramePr>
          <p:nvPr/>
        </p:nvGraphicFramePr>
        <p:xfrm>
          <a:off x="2123728" y="1772816"/>
          <a:ext cx="5652120" cy="32246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7" name="pole tekstowe 16"/>
          <p:cNvSpPr txBox="1"/>
          <p:nvPr/>
        </p:nvSpPr>
        <p:spPr>
          <a:xfrm>
            <a:off x="3275856" y="4365104"/>
            <a:ext cx="364333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600" b="1" dirty="0" smtClean="0">
                <a:solidFill>
                  <a:srgbClr val="1C63D6"/>
                </a:solidFill>
                <a:latin typeface="Georgia" pitchFamily="18" charset="0"/>
              </a:rPr>
              <a:t>Województwo Lubuskie</a:t>
            </a:r>
            <a:endParaRPr lang="pl-PL" sz="1600" b="1" dirty="0">
              <a:solidFill>
                <a:srgbClr val="1C63D6"/>
              </a:solidFill>
              <a:latin typeface="Georgia" pitchFamily="18" charset="0"/>
            </a:endParaRPr>
          </a:p>
        </p:txBody>
      </p:sp>
      <p:sp>
        <p:nvSpPr>
          <p:cNvPr id="18" name="pole tekstowe 17"/>
          <p:cNvSpPr txBox="1"/>
          <p:nvPr/>
        </p:nvSpPr>
        <p:spPr>
          <a:xfrm>
            <a:off x="3275856" y="5013176"/>
            <a:ext cx="442915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6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Georgia" pitchFamily="18" charset="0"/>
              </a:rPr>
              <a:t>Bank Gospodarstwa Krajowego</a:t>
            </a:r>
            <a:endParaRPr lang="pl-PL" sz="1600" b="1" dirty="0">
              <a:solidFill>
                <a:schemeClr val="tx1">
                  <a:lumMod val="50000"/>
                  <a:lumOff val="50000"/>
                </a:schemeClr>
              </a:solidFill>
              <a:latin typeface="Georgia" pitchFamily="18" charset="0"/>
            </a:endParaRPr>
          </a:p>
        </p:txBody>
      </p:sp>
      <p:pic>
        <p:nvPicPr>
          <p:cNvPr id="19" name="Obraz 18" descr="dl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763688" y="5661248"/>
            <a:ext cx="720080" cy="60486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20" name="Picture 2" descr="C:\Marketing i Reklama\LOGO\pozostałe loga\LOGO UDZIAŁOWCÓW\logo wojewodztwo lubuskie\logo_lubuskie.gi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187624" y="4221088"/>
            <a:ext cx="1944216" cy="760595"/>
          </a:xfrm>
          <a:prstGeom prst="rect">
            <a:avLst/>
          </a:prstGeom>
          <a:noFill/>
        </p:spPr>
      </p:pic>
      <p:pic>
        <p:nvPicPr>
          <p:cNvPr id="21" name="Picture 3" descr="C:\Marketing i Reklama\LOGO\pozostałe loga\LOGO UDZIAŁOWCÓW\BGK\BGK_Logo_RGB-JPG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547664" y="4725144"/>
            <a:ext cx="1152128" cy="794252"/>
          </a:xfrm>
          <a:prstGeom prst="rect">
            <a:avLst/>
          </a:prstGeom>
          <a:noFill/>
        </p:spPr>
      </p:pic>
      <p:sp>
        <p:nvSpPr>
          <p:cNvPr id="22" name="pole tekstowe 21"/>
          <p:cNvSpPr txBox="1"/>
          <p:nvPr/>
        </p:nvSpPr>
        <p:spPr>
          <a:xfrm>
            <a:off x="3347864" y="5589240"/>
            <a:ext cx="52565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600" b="1" dirty="0" smtClean="0">
                <a:solidFill>
                  <a:srgbClr val="2FA134"/>
                </a:solidFill>
                <a:latin typeface="Georgia" pitchFamily="18" charset="0"/>
              </a:rPr>
              <a:t>Wojewódzki Fundusz Ochrony Środowiska i Gospodarki Wodnej w Zielonej Górze</a:t>
            </a:r>
            <a:endParaRPr lang="pl-PL" sz="1600" b="1" dirty="0">
              <a:solidFill>
                <a:srgbClr val="2FA134"/>
              </a:solidFill>
              <a:latin typeface="Georgia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24" name="Picture 2" descr="C:\Marketing i Reklama\LOGO\pozostałe loga\loga unii\PASEK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43808" y="6165304"/>
            <a:ext cx="4293716" cy="433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pole tekstowe 4"/>
          <p:cNvSpPr txBox="1"/>
          <p:nvPr/>
        </p:nvSpPr>
        <p:spPr>
          <a:xfrm>
            <a:off x="1187450" y="1341438"/>
            <a:ext cx="705695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l-PL" b="1" dirty="0" smtClean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Batang" pitchFamily="18" charset="-127"/>
                <a:cs typeface="+mn-cs"/>
              </a:rPr>
              <a:t>Co nasz wyróżnia?</a:t>
            </a:r>
            <a:endParaRPr lang="pl-PL" b="1" dirty="0">
              <a:solidFill>
                <a:schemeClr val="bg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Batang" pitchFamily="18" charset="-127"/>
              <a:cs typeface="+mn-cs"/>
            </a:endParaRPr>
          </a:p>
        </p:txBody>
      </p:sp>
      <p:pic>
        <p:nvPicPr>
          <p:cNvPr id="2050" name="Picture 2" descr="C:\Marketing i Reklama\LOGO\loga funduszu\Logo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260648"/>
            <a:ext cx="1816464" cy="93610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  <a:softEdge rad="63500"/>
          </a:effectLst>
        </p:spPr>
      </p:pic>
      <p:graphicFrame>
        <p:nvGraphicFramePr>
          <p:cNvPr id="6" name="Tabela 5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3499403079"/>
              </p:ext>
            </p:extLst>
          </p:nvPr>
        </p:nvGraphicFramePr>
        <p:xfrm>
          <a:off x="1259632" y="1916832"/>
          <a:ext cx="4968552" cy="388843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72208"/>
                <a:gridCol w="3096344"/>
              </a:tblGrid>
              <a:tr h="943107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400" b="1" dirty="0" smtClean="0">
                          <a:solidFill>
                            <a:schemeClr val="tx1"/>
                          </a:solidFill>
                          <a:latin typeface="Garamond" pitchFamily="18" charset="0"/>
                          <a:ea typeface="Verdana" pitchFamily="34" charset="0"/>
                          <a:cs typeface="Verdana" pitchFamily="34" charset="0"/>
                        </a:rPr>
                        <a:t>LFPF – fundusz</a:t>
                      </a:r>
                      <a:r>
                        <a:rPr lang="pl-PL" sz="1400" b="1" baseline="0" dirty="0" smtClean="0">
                          <a:solidFill>
                            <a:schemeClr val="tx1"/>
                          </a:solidFill>
                          <a:latin typeface="Garamond" pitchFamily="18" charset="0"/>
                          <a:ea typeface="Verdana" pitchFamily="34" charset="0"/>
                          <a:cs typeface="Verdana" pitchFamily="34" charset="0"/>
                        </a:rPr>
                        <a:t> regionalny</a:t>
                      </a:r>
                      <a:endParaRPr lang="pl-PL" sz="1400" b="1" dirty="0" smtClean="0">
                        <a:solidFill>
                          <a:schemeClr val="tx1"/>
                        </a:solidFill>
                        <a:latin typeface="Garamond" pitchFamily="18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91437" marR="91437" marT="45730" marB="4573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400" b="0" i="0" baseline="0" dirty="0" smtClean="0">
                          <a:solidFill>
                            <a:schemeClr val="tx1"/>
                          </a:solidFill>
                          <a:latin typeface="Garamond" pitchFamily="18" charset="0"/>
                          <a:ea typeface="Verdana" pitchFamily="34" charset="0"/>
                          <a:cs typeface="Verdana" pitchFamily="34" charset="0"/>
                        </a:rPr>
                        <a:t>LFPK Sp. z o.o. jest funduszem regionalnym i jedyną taką instytucją na terenie województwa lubuskiego</a:t>
                      </a:r>
                    </a:p>
                  </a:txBody>
                  <a:tcPr marL="91437" marR="91437" marT="45730" marB="4573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1303662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400" b="1" dirty="0" err="1" smtClean="0">
                          <a:solidFill>
                            <a:schemeClr val="tx1"/>
                          </a:solidFill>
                          <a:latin typeface="Garamond" pitchFamily="18" charset="0"/>
                          <a:ea typeface="Verdana" pitchFamily="34" charset="0"/>
                          <a:cs typeface="Verdana" pitchFamily="34" charset="0"/>
                        </a:rPr>
                        <a:t>Rating</a:t>
                      </a:r>
                      <a:r>
                        <a:rPr lang="pl-PL" sz="1400" b="1" dirty="0" smtClean="0">
                          <a:solidFill>
                            <a:schemeClr val="tx1"/>
                          </a:solidFill>
                          <a:latin typeface="Garamond" pitchFamily="18" charset="0"/>
                          <a:ea typeface="Verdana" pitchFamily="34" charset="0"/>
                          <a:cs typeface="Verdana" pitchFamily="34" charset="0"/>
                        </a:rPr>
                        <a:t> kredytowy</a:t>
                      </a:r>
                    </a:p>
                  </a:txBody>
                  <a:tcPr marL="91437" marR="91437" marT="45730" marB="4573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400" b="0" i="0" dirty="0" smtClean="0">
                          <a:solidFill>
                            <a:schemeClr val="tx1"/>
                          </a:solidFill>
                          <a:latin typeface="Garamond" pitchFamily="18" charset="0"/>
                          <a:ea typeface="Verdana" pitchFamily="34" charset="0"/>
                          <a:cs typeface="Verdana" pitchFamily="34" charset="0"/>
                        </a:rPr>
                        <a:t>Kilka razy w roku jesteśmy oceniani przez certyfikowaną agencję </a:t>
                      </a:r>
                      <a:r>
                        <a:rPr lang="pl-PL" sz="1400" b="0" i="0" dirty="0" err="1" smtClean="0">
                          <a:solidFill>
                            <a:schemeClr val="tx1"/>
                          </a:solidFill>
                          <a:latin typeface="Garamond" pitchFamily="18" charset="0"/>
                          <a:ea typeface="Verdana" pitchFamily="34" charset="0"/>
                          <a:cs typeface="Verdana" pitchFamily="34" charset="0"/>
                        </a:rPr>
                        <a:t>ratingową</a:t>
                      </a:r>
                      <a:r>
                        <a:rPr lang="pl-PL" sz="1400" b="0" i="0" dirty="0" smtClean="0">
                          <a:solidFill>
                            <a:schemeClr val="tx1"/>
                          </a:solidFill>
                          <a:latin typeface="Garamond" pitchFamily="18" charset="0"/>
                          <a:ea typeface="Verdana" pitchFamily="34" charset="0"/>
                          <a:cs typeface="Verdana" pitchFamily="34" charset="0"/>
                        </a:rPr>
                        <a:t>, uzyskując bardzo dobry </a:t>
                      </a:r>
                      <a:r>
                        <a:rPr lang="pl-PL" sz="1400" b="0" i="0" dirty="0" err="1" smtClean="0">
                          <a:solidFill>
                            <a:schemeClr val="tx1"/>
                          </a:solidFill>
                          <a:latin typeface="Garamond" pitchFamily="18" charset="0"/>
                          <a:ea typeface="Verdana" pitchFamily="34" charset="0"/>
                          <a:cs typeface="Verdana" pitchFamily="34" charset="0"/>
                        </a:rPr>
                        <a:t>rating</a:t>
                      </a:r>
                      <a:r>
                        <a:rPr lang="pl-PL" sz="1400" b="0" i="0" baseline="0" dirty="0" smtClean="0">
                          <a:solidFill>
                            <a:schemeClr val="tx1"/>
                          </a:solidFill>
                          <a:latin typeface="Garamond" pitchFamily="18" charset="0"/>
                          <a:ea typeface="Verdana" pitchFamily="34" charset="0"/>
                          <a:cs typeface="Verdana" pitchFamily="34" charset="0"/>
                        </a:rPr>
                        <a:t> na poziomie</a:t>
                      </a:r>
                      <a:r>
                        <a:rPr lang="pl-PL" sz="1400" b="0" i="0" dirty="0" smtClean="0">
                          <a:solidFill>
                            <a:schemeClr val="tx1"/>
                          </a:solidFill>
                          <a:latin typeface="Garamond" pitchFamily="18" charset="0"/>
                          <a:ea typeface="Verdana" pitchFamily="34" charset="0"/>
                          <a:cs typeface="Verdana" pitchFamily="34" charset="0"/>
                        </a:rPr>
                        <a:t> A- z perspektywą stabilną</a:t>
                      </a:r>
                      <a:endParaRPr lang="pl-PL" sz="1400" b="0" i="0" baseline="0" dirty="0" smtClean="0">
                        <a:solidFill>
                          <a:schemeClr val="tx1"/>
                        </a:solidFill>
                        <a:latin typeface="Garamond" pitchFamily="18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91437" marR="91437" marT="45730" marB="4573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820832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400" b="1" dirty="0" smtClean="0">
                          <a:solidFill>
                            <a:schemeClr val="tx1"/>
                          </a:solidFill>
                          <a:latin typeface="Garamond" pitchFamily="18" charset="0"/>
                          <a:ea typeface="Verdana" pitchFamily="34" charset="0"/>
                          <a:cs typeface="Verdana" pitchFamily="34" charset="0"/>
                        </a:rPr>
                        <a:t>Kapitał </a:t>
                      </a:r>
                      <a:r>
                        <a:rPr lang="pl-PL" sz="1400" b="1" dirty="0" err="1" smtClean="0">
                          <a:solidFill>
                            <a:schemeClr val="tx1"/>
                          </a:solidFill>
                          <a:latin typeface="Garamond" pitchFamily="18" charset="0"/>
                          <a:ea typeface="Verdana" pitchFamily="34" charset="0"/>
                          <a:cs typeface="Verdana" pitchFamily="34" charset="0"/>
                        </a:rPr>
                        <a:t>poręczeniowy</a:t>
                      </a:r>
                      <a:endParaRPr lang="pl-PL" sz="1400" b="1" dirty="0" smtClean="0">
                        <a:solidFill>
                          <a:schemeClr val="tx1"/>
                        </a:solidFill>
                        <a:latin typeface="Garamond" pitchFamily="18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91437" marR="91437" marT="45730" marB="4573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400" b="0" i="0" dirty="0" smtClean="0">
                          <a:solidFill>
                            <a:schemeClr val="tx1"/>
                          </a:solidFill>
                          <a:latin typeface="Garamond" pitchFamily="18" charset="0"/>
                          <a:ea typeface="Verdana" pitchFamily="34" charset="0"/>
                          <a:cs typeface="Verdana" pitchFamily="34" charset="0"/>
                        </a:rPr>
                        <a:t>Dysponujemy 47,2 mln</a:t>
                      </a:r>
                      <a:r>
                        <a:rPr lang="pl-PL" sz="1400" b="0" i="0" baseline="0" dirty="0" smtClean="0">
                          <a:solidFill>
                            <a:schemeClr val="tx1"/>
                          </a:solidFill>
                          <a:latin typeface="Garamond" pitchFamily="18" charset="0"/>
                          <a:ea typeface="Verdana" pitchFamily="34" charset="0"/>
                          <a:cs typeface="Verdana" pitchFamily="34" charset="0"/>
                        </a:rPr>
                        <a:t> zł kapitału </a:t>
                      </a:r>
                      <a:br>
                        <a:rPr lang="pl-PL" sz="1400" b="0" i="0" baseline="0" dirty="0" smtClean="0">
                          <a:solidFill>
                            <a:schemeClr val="tx1"/>
                          </a:solidFill>
                          <a:latin typeface="Garamond" pitchFamily="18" charset="0"/>
                          <a:ea typeface="Verdana" pitchFamily="34" charset="0"/>
                          <a:cs typeface="Verdana" pitchFamily="34" charset="0"/>
                        </a:rPr>
                      </a:br>
                      <a:r>
                        <a:rPr lang="pl-PL" sz="1400" b="0" i="0" baseline="0" dirty="0" smtClean="0">
                          <a:solidFill>
                            <a:schemeClr val="tx1"/>
                          </a:solidFill>
                          <a:latin typeface="Garamond" pitchFamily="18" charset="0"/>
                          <a:ea typeface="Verdana" pitchFamily="34" charset="0"/>
                          <a:cs typeface="Verdana" pitchFamily="34" charset="0"/>
                        </a:rPr>
                        <a:t>w całości przeznaczonym na poręczenia</a:t>
                      </a:r>
                      <a:endParaRPr lang="pl-PL" sz="1400" b="0" i="0" dirty="0" smtClean="0">
                        <a:solidFill>
                          <a:schemeClr val="tx1"/>
                        </a:solidFill>
                        <a:latin typeface="Garamond" pitchFamily="18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91437" marR="91437" marT="45730" marB="4573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820832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400" b="1" dirty="0" smtClean="0">
                          <a:solidFill>
                            <a:schemeClr val="tx1"/>
                          </a:solidFill>
                          <a:latin typeface="Garamond" pitchFamily="18" charset="0"/>
                          <a:ea typeface="Verdana" pitchFamily="34" charset="0"/>
                          <a:cs typeface="Verdana" pitchFamily="34" charset="0"/>
                        </a:rPr>
                        <a:t>U</a:t>
                      </a:r>
                      <a:r>
                        <a:rPr lang="pl-PL" sz="1400" b="1" baseline="0" dirty="0" smtClean="0">
                          <a:solidFill>
                            <a:schemeClr val="tx1"/>
                          </a:solidFill>
                          <a:latin typeface="Garamond" pitchFamily="18" charset="0"/>
                          <a:ea typeface="Verdana" pitchFamily="34" charset="0"/>
                          <a:cs typeface="Verdana" pitchFamily="34" charset="0"/>
                        </a:rPr>
                        <a:t>dzielone poręczenia</a:t>
                      </a:r>
                      <a:endParaRPr lang="pl-PL" sz="1400" b="1" dirty="0" smtClean="0">
                        <a:solidFill>
                          <a:schemeClr val="tx1"/>
                        </a:solidFill>
                        <a:latin typeface="Garamond" pitchFamily="18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91437" marR="91437" marT="45730" marB="45730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400" b="0" i="0" dirty="0" smtClean="0">
                          <a:solidFill>
                            <a:schemeClr val="tx1"/>
                          </a:solidFill>
                          <a:latin typeface="Garamond" pitchFamily="18" charset="0"/>
                          <a:ea typeface="Verdana" pitchFamily="34" charset="0"/>
                          <a:cs typeface="Verdana" pitchFamily="34" charset="0"/>
                        </a:rPr>
                        <a:t>Udzieliliśmy ponad 2600 szt. poręczeń</a:t>
                      </a:r>
                      <a:r>
                        <a:rPr lang="pl-PL" sz="1400" b="0" i="0" baseline="0" dirty="0" smtClean="0">
                          <a:solidFill>
                            <a:schemeClr val="tx1"/>
                          </a:solidFill>
                          <a:latin typeface="Garamond" pitchFamily="18" charset="0"/>
                          <a:ea typeface="Verdana" pitchFamily="34" charset="0"/>
                          <a:cs typeface="Verdana" pitchFamily="34" charset="0"/>
                        </a:rPr>
                        <a:t> na łączną kwotę </a:t>
                      </a:r>
                      <a:r>
                        <a:rPr lang="pl-PL" sz="1400" b="0" dirty="0" smtClean="0">
                          <a:latin typeface="Garamond" pitchFamily="18" charset="0"/>
                        </a:rPr>
                        <a:t>343.331.779 zł</a:t>
                      </a:r>
                      <a:endParaRPr lang="pl-PL" sz="1400" b="0" i="0" dirty="0" smtClean="0">
                        <a:solidFill>
                          <a:schemeClr val="tx1"/>
                        </a:solidFill>
                        <a:latin typeface="Garamond" pitchFamily="18" charset="0"/>
                        <a:ea typeface="Verdana" pitchFamily="34" charset="0"/>
                        <a:cs typeface="Verdana" pitchFamily="34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l-PL" sz="1400" b="0" i="0" dirty="0" smtClean="0">
                        <a:solidFill>
                          <a:schemeClr val="tx1"/>
                        </a:solidFill>
                        <a:latin typeface="Garamond" pitchFamily="18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91437" marR="91437" marT="45730" marB="45730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56176" y="1772816"/>
            <a:ext cx="2664297" cy="39741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24" name="Picture 2" descr="C:\Marketing i Reklama\LOGO\pozostałe loga\loga unii\PASEK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43808" y="6165304"/>
            <a:ext cx="4293716" cy="433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pole tekstowe 4"/>
          <p:cNvSpPr txBox="1"/>
          <p:nvPr/>
        </p:nvSpPr>
        <p:spPr>
          <a:xfrm>
            <a:off x="1187450" y="1341438"/>
            <a:ext cx="705695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l-PL" b="1" dirty="0" smtClean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Batang" pitchFamily="18" charset="-127"/>
                <a:cs typeface="+mn-cs"/>
              </a:rPr>
              <a:t>Nasi Klienci w ujęciu klasyfikacji MSP i sektorowym</a:t>
            </a:r>
            <a:endParaRPr lang="pl-PL" b="1" dirty="0">
              <a:solidFill>
                <a:schemeClr val="bg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Batang" pitchFamily="18" charset="-127"/>
              <a:cs typeface="+mn-cs"/>
            </a:endParaRPr>
          </a:p>
        </p:txBody>
      </p:sp>
      <p:pic>
        <p:nvPicPr>
          <p:cNvPr id="2050" name="Picture 2" descr="C:\Marketing i Reklama\LOGO\loga funduszu\Logo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260648"/>
            <a:ext cx="1816464" cy="93610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  <a:softEdge rad="63500"/>
          </a:effectLst>
        </p:spPr>
      </p:pic>
      <p:graphicFrame>
        <p:nvGraphicFramePr>
          <p:cNvPr id="7" name="Wykres 6"/>
          <p:cNvGraphicFramePr/>
          <p:nvPr/>
        </p:nvGraphicFramePr>
        <p:xfrm>
          <a:off x="1187624" y="1916832"/>
          <a:ext cx="3888432" cy="23762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8" name="Wykres 7"/>
          <p:cNvGraphicFramePr/>
          <p:nvPr/>
        </p:nvGraphicFramePr>
        <p:xfrm>
          <a:off x="3419872" y="3933056"/>
          <a:ext cx="4968552" cy="19442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evasimkesyan.com/files/2014/07/CLIPART_OF_16323_SM_2-tp367q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67944" y="2060848"/>
            <a:ext cx="4572000" cy="4572000"/>
          </a:xfrm>
          <a:prstGeom prst="rect">
            <a:avLst/>
          </a:prstGeom>
          <a:noFill/>
        </p:spPr>
      </p:pic>
      <p:sp>
        <p:nvSpPr>
          <p:cNvPr id="4" name="pole tekstowe 3"/>
          <p:cNvSpPr txBox="1"/>
          <p:nvPr/>
        </p:nvSpPr>
        <p:spPr>
          <a:xfrm>
            <a:off x="1619672" y="1412776"/>
            <a:ext cx="6768752" cy="393954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l-PL" sz="2500" b="1" dirty="0" smtClean="0">
                <a:solidFill>
                  <a:srgbClr val="004D86"/>
                </a:solidFill>
                <a:latin typeface="+mj-lt"/>
                <a:ea typeface="Batang" pitchFamily="18" charset="-127"/>
                <a:cs typeface="+mn-cs"/>
              </a:rPr>
              <a:t>Poręczenie LFPK –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l-PL" sz="2500" b="1" dirty="0" smtClean="0">
                <a:solidFill>
                  <a:srgbClr val="004D86"/>
                </a:solidFill>
                <a:latin typeface="+mj-lt"/>
                <a:ea typeface="Batang" pitchFamily="18" charset="-127"/>
                <a:cs typeface="+mn-cs"/>
              </a:rPr>
              <a:t>idealnie zabezpieczenie: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pl-PL" sz="2500" b="1" dirty="0" smtClean="0">
              <a:solidFill>
                <a:schemeClr val="bg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Batang" pitchFamily="18" charset="-127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l-PL" sz="25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Batang" pitchFamily="18" charset="-127"/>
                <a:cs typeface="+mn-cs"/>
              </a:rPr>
              <a:t>kredytu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pl-PL" sz="2500" b="1" dirty="0" smtClean="0">
              <a:solidFill>
                <a:schemeClr val="bg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Batang" pitchFamily="18" charset="-127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l-PL" sz="25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Batang" pitchFamily="18" charset="-127"/>
                <a:cs typeface="+mn-cs"/>
              </a:rPr>
              <a:t>pożyczki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pl-PL" sz="2500" b="1" dirty="0" smtClean="0">
              <a:solidFill>
                <a:schemeClr val="bg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Batang" pitchFamily="18" charset="-127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l-PL" sz="2500" b="1" dirty="0" smtClean="0">
                <a:solidFill>
                  <a:srgbClr val="337EF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Batang" pitchFamily="18" charset="-127"/>
                <a:cs typeface="+mn-cs"/>
              </a:rPr>
              <a:t>leasingu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pl-PL" sz="2500" b="1" dirty="0" smtClean="0">
              <a:solidFill>
                <a:schemeClr val="bg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Batang" pitchFamily="18" charset="-127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l-PL" sz="25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Batang" pitchFamily="18" charset="-127"/>
                <a:cs typeface="+mn-cs"/>
              </a:rPr>
              <a:t>wadium</a:t>
            </a:r>
            <a:endParaRPr lang="pl-PL" sz="25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Batang" pitchFamily="18" charset="-127"/>
              <a:cs typeface="+mn-cs"/>
            </a:endParaRPr>
          </a:p>
        </p:txBody>
      </p:sp>
      <p:pic>
        <p:nvPicPr>
          <p:cNvPr id="5" name="Picture 2" descr="C:\Marketing i Reklama\LOGO\loga funduszu\Logo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260648"/>
            <a:ext cx="1816464" cy="93610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  <a:softEdge rad="63500"/>
          </a:effectLst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ole tekstowe 4"/>
          <p:cNvSpPr txBox="1"/>
          <p:nvPr/>
        </p:nvSpPr>
        <p:spPr>
          <a:xfrm>
            <a:off x="1187450" y="1341438"/>
            <a:ext cx="4537075" cy="3683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l-PL" b="1" dirty="0">
                <a:solidFill>
                  <a:srgbClr val="004D86"/>
                </a:solidFill>
                <a:latin typeface="+mj-lt"/>
                <a:ea typeface="Batang" pitchFamily="18" charset="-127"/>
                <a:cs typeface="+mn-cs"/>
              </a:rPr>
              <a:t>Poręczenia </a:t>
            </a:r>
            <a:r>
              <a:rPr lang="pl-PL" b="1" dirty="0" smtClean="0">
                <a:solidFill>
                  <a:srgbClr val="004D86"/>
                </a:solidFill>
                <a:latin typeface="+mj-lt"/>
                <a:ea typeface="Batang" pitchFamily="18" charset="-127"/>
                <a:cs typeface="+mn-cs"/>
              </a:rPr>
              <a:t>kredytów i pożyczek</a:t>
            </a:r>
            <a:endParaRPr lang="pl-PL" b="1" dirty="0">
              <a:solidFill>
                <a:srgbClr val="004D86"/>
              </a:solidFill>
              <a:latin typeface="+mj-lt"/>
              <a:ea typeface="Batang" pitchFamily="18" charset="-127"/>
              <a:cs typeface="+mn-cs"/>
            </a:endParaRPr>
          </a:p>
        </p:txBody>
      </p:sp>
      <p:sp>
        <p:nvSpPr>
          <p:cNvPr id="20484" name="Text Box 4"/>
          <p:cNvSpPr txBox="1">
            <a:spLocks noChangeArrowheads="1"/>
          </p:cNvSpPr>
          <p:nvPr/>
        </p:nvSpPr>
        <p:spPr bwMode="auto">
          <a:xfrm>
            <a:off x="1259632" y="1916832"/>
            <a:ext cx="6768752" cy="42473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pl-PL" sz="1500" dirty="0" smtClean="0">
                <a:latin typeface="Garamond" pitchFamily="18" charset="0"/>
              </a:rPr>
              <a:t>Poręczenia kredytów i pożyczek to idealny produkt  dla firm, które: </a:t>
            </a:r>
          </a:p>
          <a:p>
            <a:pPr>
              <a:lnSpc>
                <a:spcPct val="150000"/>
              </a:lnSpc>
              <a:buFontTx/>
              <a:buChar char="-"/>
            </a:pPr>
            <a:r>
              <a:rPr lang="pl-PL" sz="1500" dirty="0" smtClean="0">
                <a:latin typeface="Garamond" pitchFamily="18" charset="0"/>
              </a:rPr>
              <a:t> nie chcą obciążać swojego majątku </a:t>
            </a:r>
          </a:p>
          <a:p>
            <a:pPr>
              <a:lnSpc>
                <a:spcPct val="150000"/>
              </a:lnSpc>
              <a:buFontTx/>
              <a:buChar char="-"/>
            </a:pPr>
            <a:r>
              <a:rPr lang="pl-PL" sz="1500" dirty="0" smtClean="0">
                <a:latin typeface="Garamond" pitchFamily="18" charset="0"/>
              </a:rPr>
              <a:t> nie posiadają majątku, który mógłby zabezpieczyć kredyt lub pożyczkę</a:t>
            </a:r>
          </a:p>
          <a:p>
            <a:pPr>
              <a:lnSpc>
                <a:spcPct val="150000"/>
              </a:lnSpc>
              <a:buFontTx/>
              <a:buChar char="-"/>
            </a:pPr>
            <a:r>
              <a:rPr lang="pl-PL" sz="1500" dirty="0" smtClean="0">
                <a:latin typeface="Garamond" pitchFamily="18" charset="0"/>
              </a:rPr>
              <a:t> działają krótko na rynku </a:t>
            </a:r>
          </a:p>
          <a:p>
            <a:endParaRPr lang="pl-PL" sz="1500" dirty="0" smtClean="0">
              <a:latin typeface="Garamond" pitchFamily="18" charset="0"/>
            </a:endParaRPr>
          </a:p>
          <a:p>
            <a:r>
              <a:rPr lang="pl-PL" sz="1500" dirty="0" smtClean="0">
                <a:latin typeface="Garamond" pitchFamily="18" charset="0"/>
              </a:rPr>
              <a:t>Poręczenia LFPK udzielane są:</a:t>
            </a:r>
          </a:p>
          <a:p>
            <a:pPr>
              <a:lnSpc>
                <a:spcPct val="150000"/>
              </a:lnSpc>
            </a:pPr>
            <a:r>
              <a:rPr lang="pl-PL" sz="1500" dirty="0" smtClean="0">
                <a:latin typeface="Garamond" pitchFamily="18" charset="0"/>
              </a:rPr>
              <a:t>- dla kredytów/ pożyczek obrotowych i inwestycyjnych</a:t>
            </a:r>
          </a:p>
          <a:p>
            <a:pPr>
              <a:lnSpc>
                <a:spcPct val="150000"/>
              </a:lnSpc>
            </a:pPr>
            <a:r>
              <a:rPr lang="pl-PL" sz="1500" dirty="0" smtClean="0">
                <a:latin typeface="Garamond" pitchFamily="18" charset="0"/>
              </a:rPr>
              <a:t>- do 60% kapitału kredytu/ pożyczki</a:t>
            </a:r>
          </a:p>
          <a:p>
            <a:pPr>
              <a:lnSpc>
                <a:spcPct val="150000"/>
              </a:lnSpc>
              <a:buFontTx/>
              <a:buChar char="-"/>
            </a:pPr>
            <a:r>
              <a:rPr lang="pl-PL" sz="1500" dirty="0" smtClean="0">
                <a:latin typeface="Garamond" pitchFamily="18" charset="0"/>
              </a:rPr>
              <a:t> nawet na 60 miesięcy</a:t>
            </a:r>
          </a:p>
          <a:p>
            <a:pPr>
              <a:lnSpc>
                <a:spcPct val="150000"/>
              </a:lnSpc>
              <a:buFontTx/>
              <a:buChar char="-"/>
            </a:pPr>
            <a:r>
              <a:rPr lang="pl-PL" sz="1500" dirty="0" smtClean="0">
                <a:latin typeface="Garamond" pitchFamily="18" charset="0"/>
              </a:rPr>
              <a:t> bez opłat za rozpatrzenie wniosku</a:t>
            </a:r>
          </a:p>
          <a:p>
            <a:pPr>
              <a:lnSpc>
                <a:spcPct val="150000"/>
              </a:lnSpc>
              <a:buFontTx/>
              <a:buChar char="-"/>
            </a:pPr>
            <a:r>
              <a:rPr lang="pl-PL" sz="1500" dirty="0" smtClean="0">
                <a:latin typeface="Garamond" pitchFamily="18" charset="0"/>
              </a:rPr>
              <a:t> bezpłatnie w ramach pomocy de minimis poręczenia kredytów/ pożyczek </a:t>
            </a:r>
          </a:p>
          <a:p>
            <a:pPr>
              <a:lnSpc>
                <a:spcPct val="150000"/>
              </a:lnSpc>
            </a:pPr>
            <a:r>
              <a:rPr lang="pl-PL" sz="1500" dirty="0" smtClean="0">
                <a:latin typeface="Garamond" pitchFamily="18" charset="0"/>
              </a:rPr>
              <a:t>  inwestycyjnych</a:t>
            </a:r>
          </a:p>
          <a:p>
            <a:pPr>
              <a:lnSpc>
                <a:spcPct val="150000"/>
              </a:lnSpc>
              <a:buFontTx/>
              <a:buChar char="-"/>
            </a:pPr>
            <a:r>
              <a:rPr lang="pl-PL" sz="1500" dirty="0" smtClean="0">
                <a:latin typeface="Garamond" pitchFamily="18" charset="0"/>
              </a:rPr>
              <a:t> nawet do kwoty 1.400.000,00 zł.</a:t>
            </a:r>
          </a:p>
        </p:txBody>
      </p:sp>
      <p:pic>
        <p:nvPicPr>
          <p:cNvPr id="6" name="Picture 2" descr="C:\Marketing i Reklama\LOGO\pozostałe loga\loga unii\PASEK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43808" y="6165304"/>
            <a:ext cx="4293716" cy="433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2" descr="C:\Marketing i Reklama\LOGO\loga funduszu\Logo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260648"/>
            <a:ext cx="1816464" cy="93610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  <a:softEdge rad="63500"/>
          </a:effectLst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le tekstowe 2"/>
          <p:cNvSpPr txBox="1"/>
          <p:nvPr/>
        </p:nvSpPr>
        <p:spPr>
          <a:xfrm>
            <a:off x="1979712" y="1412776"/>
            <a:ext cx="5976664" cy="8617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l-PL" sz="2500" b="1" dirty="0" smtClean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Batang" pitchFamily="18" charset="-127"/>
                <a:cs typeface="+mn-cs"/>
              </a:rPr>
              <a:t>Poręczenia leasingów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l-PL" sz="2500" b="1" dirty="0">
              <a:solidFill>
                <a:schemeClr val="bg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Batang" pitchFamily="18" charset="-127"/>
              <a:cs typeface="+mn-cs"/>
            </a:endParaRPr>
          </a:p>
        </p:txBody>
      </p:sp>
      <p:pic>
        <p:nvPicPr>
          <p:cNvPr id="4" name="Picture 2" descr="C:\Marketing i Reklama\LOGO\loga funduszu\Logo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260648"/>
            <a:ext cx="1816464" cy="93610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  <a:softEdge rad="63500"/>
          </a:effectLst>
        </p:spPr>
      </p:pic>
      <p:grpSp>
        <p:nvGrpSpPr>
          <p:cNvPr id="2" name="Grupa 8"/>
          <p:cNvGrpSpPr/>
          <p:nvPr/>
        </p:nvGrpSpPr>
        <p:grpSpPr>
          <a:xfrm>
            <a:off x="2483768" y="2060848"/>
            <a:ext cx="5178152" cy="3883614"/>
            <a:chOff x="2195736" y="2132856"/>
            <a:chExt cx="5178152" cy="3883614"/>
          </a:xfrm>
        </p:grpSpPr>
        <p:pic>
          <p:nvPicPr>
            <p:cNvPr id="9222" name="Picture 6" descr="https://encrypted-tbn0.gstatic.com/images?q=tbn:ANd9GcQIdSfcTj2aOJpCVjw1ejMJUbROoK2WSJrbYD7qsoDjDcGRQWu4GQ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195736" y="2132856"/>
              <a:ext cx="5178152" cy="3883614"/>
            </a:xfrm>
            <a:prstGeom prst="rect">
              <a:avLst/>
            </a:prstGeom>
            <a:noFill/>
          </p:spPr>
        </p:pic>
        <p:sp>
          <p:nvSpPr>
            <p:cNvPr id="7" name="pole tekstowe 6"/>
            <p:cNvSpPr txBox="1"/>
            <p:nvPr/>
          </p:nvSpPr>
          <p:spPr>
            <a:xfrm>
              <a:off x="3779912" y="3573016"/>
              <a:ext cx="115212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l-PL" dirty="0" smtClean="0"/>
                <a:t>leasing</a:t>
              </a:r>
              <a:endParaRPr lang="pl-PL" dirty="0"/>
            </a:p>
          </p:txBody>
        </p:sp>
        <p:sp>
          <p:nvSpPr>
            <p:cNvPr id="8" name="Prostokąt 7"/>
            <p:cNvSpPr/>
            <p:nvPr/>
          </p:nvSpPr>
          <p:spPr>
            <a:xfrm rot="5400000">
              <a:off x="4678959" y="3682081"/>
              <a:ext cx="1101971" cy="307777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pl-PL" sz="1400" b="0" cap="none" spc="0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</a:rPr>
                <a:t>LFPK</a:t>
              </a:r>
              <a:endParaRPr lang="pl-PL" sz="1400" b="0" cap="none" spc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Marketing i Reklama\LOGO\loga funduszu\Logo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260648"/>
            <a:ext cx="1816464" cy="93610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  <a:softEdge rad="63500"/>
          </a:effectLst>
        </p:spPr>
      </p:pic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1187624" y="1988840"/>
            <a:ext cx="7346950" cy="42473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buClr>
                <a:srgbClr val="002570"/>
              </a:buClr>
            </a:pPr>
            <a:r>
              <a:rPr lang="pl-PL" sz="1500" dirty="0" smtClean="0">
                <a:latin typeface="Garamond" pitchFamily="18" charset="0"/>
              </a:rPr>
              <a:t>Poręczenia leasingów skierowane są do MSP, którzy:</a:t>
            </a:r>
          </a:p>
          <a:p>
            <a:pPr algn="just">
              <a:lnSpc>
                <a:spcPct val="150000"/>
              </a:lnSpc>
              <a:buClr>
                <a:srgbClr val="002570"/>
              </a:buClr>
              <a:buFontTx/>
              <a:buChar char="-"/>
            </a:pPr>
            <a:r>
              <a:rPr lang="pl-PL" sz="1500" dirty="0" smtClean="0">
                <a:latin typeface="Garamond" pitchFamily="18" charset="0"/>
              </a:rPr>
              <a:t> chętnie korzystają z leasingowej formy finansowania</a:t>
            </a:r>
          </a:p>
          <a:p>
            <a:pPr algn="just">
              <a:lnSpc>
                <a:spcPct val="150000"/>
              </a:lnSpc>
              <a:buClr>
                <a:srgbClr val="002570"/>
              </a:buClr>
              <a:buFontTx/>
              <a:buChar char="-"/>
            </a:pPr>
            <a:r>
              <a:rPr lang="pl-PL" sz="1500" dirty="0" smtClean="0">
                <a:latin typeface="Garamond" pitchFamily="18" charset="0"/>
              </a:rPr>
              <a:t> chciałyby otrzymać niższą opłatę wstępną lub korzystniejsze warunki cenowe</a:t>
            </a:r>
          </a:p>
          <a:p>
            <a:pPr algn="just">
              <a:lnSpc>
                <a:spcPct val="150000"/>
              </a:lnSpc>
              <a:buClr>
                <a:srgbClr val="002570"/>
              </a:buClr>
              <a:buFontTx/>
              <a:buChar char="-"/>
            </a:pPr>
            <a:r>
              <a:rPr lang="pl-PL" sz="1500" dirty="0" smtClean="0">
                <a:latin typeface="Garamond" pitchFamily="18" charset="0"/>
              </a:rPr>
              <a:t> leasingują specyficzny i niestandardowy przedmiot, który wymaga dodatkowych     </a:t>
            </a:r>
          </a:p>
          <a:p>
            <a:pPr algn="just">
              <a:lnSpc>
                <a:spcPct val="150000"/>
              </a:lnSpc>
              <a:buClr>
                <a:srgbClr val="002570"/>
              </a:buClr>
            </a:pPr>
            <a:r>
              <a:rPr lang="pl-PL" sz="1500" dirty="0" smtClean="0">
                <a:latin typeface="Garamond" pitchFamily="18" charset="0"/>
              </a:rPr>
              <a:t>  zabezpieczeń</a:t>
            </a:r>
          </a:p>
          <a:p>
            <a:pPr algn="just">
              <a:buClr>
                <a:srgbClr val="002570"/>
              </a:buClr>
            </a:pPr>
            <a:endParaRPr lang="pl-PL" sz="1500" dirty="0" smtClean="0">
              <a:latin typeface="Garamond" pitchFamily="18" charset="0"/>
            </a:endParaRPr>
          </a:p>
          <a:p>
            <a:pPr algn="just">
              <a:buClr>
                <a:srgbClr val="002570"/>
              </a:buClr>
            </a:pPr>
            <a:r>
              <a:rPr lang="pl-PL" sz="1500" dirty="0" smtClean="0">
                <a:latin typeface="Garamond" pitchFamily="18" charset="0"/>
              </a:rPr>
              <a:t>Poręczenia LFPK dedykowane są:</a:t>
            </a:r>
          </a:p>
          <a:p>
            <a:pPr algn="just">
              <a:lnSpc>
                <a:spcPct val="150000"/>
              </a:lnSpc>
              <a:buClr>
                <a:srgbClr val="002570"/>
              </a:buClr>
            </a:pPr>
            <a:r>
              <a:rPr lang="pl-PL" sz="1500" dirty="0" smtClean="0">
                <a:latin typeface="Garamond" pitchFamily="18" charset="0"/>
              </a:rPr>
              <a:t>- dla leasingów operacyjnych, finansowych, zwrotnych.</a:t>
            </a:r>
            <a:endParaRPr lang="pl-PL" sz="1500" dirty="0">
              <a:latin typeface="Garamond" pitchFamily="18" charset="0"/>
            </a:endParaRPr>
          </a:p>
          <a:p>
            <a:pPr algn="just">
              <a:lnSpc>
                <a:spcPct val="150000"/>
              </a:lnSpc>
              <a:buClr>
                <a:srgbClr val="002570"/>
              </a:buClr>
              <a:buFontTx/>
              <a:buChar char="-"/>
            </a:pPr>
            <a:r>
              <a:rPr lang="pl-PL" sz="1500" dirty="0" smtClean="0">
                <a:latin typeface="Garamond" pitchFamily="18" charset="0"/>
              </a:rPr>
              <a:t> w </a:t>
            </a:r>
            <a:r>
              <a:rPr lang="pl-PL" sz="1500" dirty="0">
                <a:latin typeface="Garamond" pitchFamily="18" charset="0"/>
              </a:rPr>
              <a:t>walucie polskiej i obcej.</a:t>
            </a:r>
          </a:p>
          <a:p>
            <a:pPr algn="just">
              <a:lnSpc>
                <a:spcPct val="150000"/>
              </a:lnSpc>
              <a:buClr>
                <a:srgbClr val="002570"/>
              </a:buClr>
              <a:buFontTx/>
              <a:buChar char="-"/>
            </a:pPr>
            <a:r>
              <a:rPr lang="pl-PL" sz="1500" dirty="0" smtClean="0">
                <a:latin typeface="Garamond" pitchFamily="18" charset="0"/>
              </a:rPr>
              <a:t> nawet do 600.000,00 zł poręczenia</a:t>
            </a:r>
            <a:endParaRPr lang="pl-PL" sz="1500" dirty="0">
              <a:latin typeface="Garamond" pitchFamily="18" charset="0"/>
            </a:endParaRPr>
          </a:p>
          <a:p>
            <a:pPr algn="just">
              <a:lnSpc>
                <a:spcPct val="150000"/>
              </a:lnSpc>
              <a:buClr>
                <a:srgbClr val="002570"/>
              </a:buClr>
              <a:buFontTx/>
              <a:buChar char="-"/>
            </a:pPr>
            <a:r>
              <a:rPr lang="pl-PL" sz="1500" dirty="0" smtClean="0">
                <a:latin typeface="Garamond" pitchFamily="18" charset="0"/>
              </a:rPr>
              <a:t> do </a:t>
            </a:r>
            <a:r>
              <a:rPr lang="pl-PL" sz="1500" dirty="0">
                <a:latin typeface="Garamond" pitchFamily="18" charset="0"/>
              </a:rPr>
              <a:t>80% wartości finansowania </a:t>
            </a:r>
            <a:r>
              <a:rPr lang="pl-PL" sz="1500" dirty="0" smtClean="0">
                <a:latin typeface="Garamond" pitchFamily="18" charset="0"/>
              </a:rPr>
              <a:t>leasingu</a:t>
            </a:r>
          </a:p>
          <a:p>
            <a:pPr algn="just">
              <a:lnSpc>
                <a:spcPct val="150000"/>
              </a:lnSpc>
              <a:buClr>
                <a:srgbClr val="002570"/>
              </a:buClr>
              <a:buFontTx/>
              <a:buChar char="-"/>
            </a:pPr>
            <a:r>
              <a:rPr lang="pl-PL" sz="1500" dirty="0" smtClean="0">
                <a:latin typeface="Garamond" pitchFamily="18" charset="0"/>
              </a:rPr>
              <a:t> na </a:t>
            </a:r>
            <a:r>
              <a:rPr lang="pl-PL" sz="1500" dirty="0">
                <a:latin typeface="Garamond" pitchFamily="18" charset="0"/>
              </a:rPr>
              <a:t>okres </a:t>
            </a:r>
            <a:r>
              <a:rPr lang="pl-PL" sz="1500" dirty="0" smtClean="0">
                <a:latin typeface="Garamond" pitchFamily="18" charset="0"/>
              </a:rPr>
              <a:t>do 66 </a:t>
            </a:r>
            <a:r>
              <a:rPr lang="pl-PL" sz="1500" dirty="0">
                <a:latin typeface="Garamond" pitchFamily="18" charset="0"/>
              </a:rPr>
              <a:t>miesięcy</a:t>
            </a:r>
            <a:r>
              <a:rPr lang="pl-PL" sz="1500" dirty="0" smtClean="0">
                <a:latin typeface="Garamond" pitchFamily="18" charset="0"/>
              </a:rPr>
              <a:t>.</a:t>
            </a:r>
          </a:p>
          <a:p>
            <a:pPr algn="just">
              <a:lnSpc>
                <a:spcPct val="150000"/>
              </a:lnSpc>
              <a:buClr>
                <a:srgbClr val="002570"/>
              </a:buClr>
              <a:buFontTx/>
              <a:buChar char="-"/>
            </a:pPr>
            <a:r>
              <a:rPr lang="pl-PL" sz="1500" dirty="0" smtClean="0">
                <a:latin typeface="Garamond" pitchFamily="18" charset="0"/>
              </a:rPr>
              <a:t> bez opłat za rozpatrzenie wniosku</a:t>
            </a:r>
            <a:endParaRPr lang="pl-PL" sz="1500" dirty="0">
              <a:latin typeface="Garamond" pitchFamily="18" charset="0"/>
            </a:endParaRPr>
          </a:p>
        </p:txBody>
      </p:sp>
      <p:sp>
        <p:nvSpPr>
          <p:cNvPr id="6" name="pole tekstowe 5"/>
          <p:cNvSpPr txBox="1"/>
          <p:nvPr/>
        </p:nvSpPr>
        <p:spPr>
          <a:xfrm>
            <a:off x="1187450" y="1341438"/>
            <a:ext cx="4968875" cy="3683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l-PL" b="1" dirty="0">
                <a:solidFill>
                  <a:srgbClr val="004D86"/>
                </a:solidFill>
                <a:latin typeface="+mj-lt"/>
                <a:ea typeface="Batang" pitchFamily="18" charset="-127"/>
                <a:cs typeface="+mn-cs"/>
              </a:rPr>
              <a:t>Poręczenia </a:t>
            </a:r>
            <a:r>
              <a:rPr lang="pl-PL" b="1" dirty="0" smtClean="0">
                <a:solidFill>
                  <a:srgbClr val="004D86"/>
                </a:solidFill>
                <a:latin typeface="+mj-lt"/>
                <a:ea typeface="Batang" pitchFamily="18" charset="-127"/>
                <a:cs typeface="+mn-cs"/>
              </a:rPr>
              <a:t>leasingów</a:t>
            </a:r>
            <a:endParaRPr lang="pl-PL" b="1" dirty="0">
              <a:solidFill>
                <a:srgbClr val="004D86"/>
              </a:solidFill>
              <a:latin typeface="+mj-lt"/>
              <a:ea typeface="Batang" pitchFamily="18" charset="-127"/>
              <a:cs typeface="+mn-cs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rzesilenie">
  <a:themeElements>
    <a:clrScheme name="Niestandardowy 2">
      <a:dk1>
        <a:sysClr val="windowText" lastClr="000000"/>
      </a:dk1>
      <a:lt1>
        <a:sysClr val="window" lastClr="FFFFFF"/>
      </a:lt1>
      <a:dk2>
        <a:srgbClr val="04617B"/>
      </a:dk2>
      <a:lt2>
        <a:srgbClr val="0B5394"/>
      </a:lt2>
      <a:accent1>
        <a:srgbClr val="0B5394"/>
      </a:accent1>
      <a:accent2>
        <a:srgbClr val="0B5394"/>
      </a:accent2>
      <a:accent3>
        <a:srgbClr val="59A9F2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Przesilenie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Hol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2754</TotalTime>
  <Words>579</Words>
  <Application>Microsoft Office PowerPoint</Application>
  <PresentationFormat>Pokaz na ekranie (4:3)</PresentationFormat>
  <Paragraphs>104</Paragraphs>
  <Slides>15</Slides>
  <Notes>1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15</vt:i4>
      </vt:variant>
    </vt:vector>
  </HeadingPairs>
  <TitlesOfParts>
    <vt:vector size="16" baseType="lpstr">
      <vt:lpstr>Przesilenie</vt:lpstr>
      <vt:lpstr>Slajd 1</vt:lpstr>
      <vt:lpstr>Slajd 2</vt:lpstr>
      <vt:lpstr>Slajd 3</vt:lpstr>
      <vt:lpstr>Slajd 4</vt:lpstr>
      <vt:lpstr>Slajd 5</vt:lpstr>
      <vt:lpstr>Slajd 6</vt:lpstr>
      <vt:lpstr>Slajd 7</vt:lpstr>
      <vt:lpstr>Slajd 8</vt:lpstr>
      <vt:lpstr>Slajd 9</vt:lpstr>
      <vt:lpstr>Slajd 10</vt:lpstr>
      <vt:lpstr>Slajd 11</vt:lpstr>
      <vt:lpstr>Slajd 12</vt:lpstr>
      <vt:lpstr>Slajd 13</vt:lpstr>
      <vt:lpstr>Slajd 14</vt:lpstr>
      <vt:lpstr>Slajd 15</vt:lpstr>
    </vt:vector>
  </TitlesOfParts>
  <Company>Hewlett-Packard Company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Slajd 1</dc:title>
  <dc:creator>user</dc:creator>
  <cp:lastModifiedBy>user</cp:lastModifiedBy>
  <cp:revision>567</cp:revision>
  <dcterms:created xsi:type="dcterms:W3CDTF">2014-01-20T11:03:54Z</dcterms:created>
  <dcterms:modified xsi:type="dcterms:W3CDTF">2016-04-14T12:23:45Z</dcterms:modified>
</cp:coreProperties>
</file>