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handoutMasterIdLst>
    <p:handoutMasterId r:id="rId16"/>
  </p:handoutMasterIdLst>
  <p:sldIdLst>
    <p:sldId id="276" r:id="rId2"/>
    <p:sldId id="263" r:id="rId3"/>
    <p:sldId id="278" r:id="rId4"/>
    <p:sldId id="286" r:id="rId5"/>
    <p:sldId id="285" r:id="rId6"/>
    <p:sldId id="283" r:id="rId7"/>
    <p:sldId id="288" r:id="rId8"/>
    <p:sldId id="280" r:id="rId9"/>
    <p:sldId id="291" r:id="rId10"/>
    <p:sldId id="279" r:id="rId11"/>
    <p:sldId id="289" r:id="rId12"/>
    <p:sldId id="290" r:id="rId13"/>
    <p:sldId id="271" r:id="rId14"/>
  </p:sldIdLst>
  <p:sldSz cx="9144000" cy="6858000" type="screen4x3"/>
  <p:notesSz cx="6797675" cy="9926638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anose="02040502050505030304" pitchFamily="18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anose="02040502050505030304" pitchFamily="18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anose="02040502050505030304" pitchFamily="18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anose="02040502050505030304" pitchFamily="18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anose="0204050205050503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Palatino Linotype" panose="0204050205050503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Palatino Linotype" panose="0204050205050503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Palatino Linotype" panose="0204050205050503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Palatino Linotype" panose="0204050205050503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161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Zeszyt1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5267175572519087E-2"/>
          <c:y val="0.22376055202987993"/>
          <c:w val="0.81679389312977146"/>
          <c:h val="0.54583859298434201"/>
        </c:manualLayout>
      </c:layout>
      <c:pie3DChart>
        <c:varyColors val="1"/>
        <c:ser>
          <c:idx val="0"/>
          <c:order val="0"/>
          <c:tx>
            <c:strRef>
              <c:f>Arkusz1!$A$10:$B$10</c:f>
              <c:strCache>
                <c:ptCount val="1"/>
                <c:pt idx="0">
                  <c:v>powierzchnia km2</c:v>
                </c:pt>
              </c:strCache>
            </c:strRef>
          </c:tx>
          <c:explosion val="25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400" dirty="0"/>
                      <a:t> </a:t>
                    </a:r>
                    <a:r>
                      <a:rPr lang="en-US" sz="1400" dirty="0" smtClean="0"/>
                      <a:t>20,05%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400"/>
                      <a:t> </a:t>
                    </a:r>
                    <a:r>
                      <a:rPr lang="en-US" sz="1400" smtClean="0"/>
                      <a:t>11,11%    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400"/>
                      <a:t> </a:t>
                    </a:r>
                    <a:r>
                      <a:rPr lang="en-US" sz="1400" smtClean="0"/>
                      <a:t>8,99%    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3411127884897045E-2"/>
                  <c:y val="5.3386003476597376E-3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/>
                      <a:t>0, 84%    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z="1400"/>
                      <a:t> </a:t>
                    </a:r>
                    <a:r>
                      <a:rPr lang="en-US" sz="1400" smtClean="0"/>
                      <a:t>22,61%    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.15788095178980474"/>
                  <c:y val="-0.10089329237447918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/>
                      <a:t>16,32%    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z="1400"/>
                      <a:t> </a:t>
                    </a:r>
                    <a:r>
                      <a:rPr lang="en-US" sz="1400" smtClean="0"/>
                      <a:t>20,08%    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Arkusz1!$C$9:$I$9</c:f>
              <c:strCache>
                <c:ptCount val="7"/>
                <c:pt idx="0">
                  <c:v>krośnieński</c:v>
                </c:pt>
                <c:pt idx="1">
                  <c:v>nowosolski</c:v>
                </c:pt>
                <c:pt idx="2">
                  <c:v>wschowski</c:v>
                </c:pt>
                <c:pt idx="3">
                  <c:v>Zielona Góra</c:v>
                </c:pt>
                <c:pt idx="4">
                  <c:v>zielonogórski</c:v>
                </c:pt>
                <c:pt idx="5">
                  <c:v>żagański</c:v>
                </c:pt>
                <c:pt idx="6">
                  <c:v>żarski</c:v>
                </c:pt>
              </c:strCache>
            </c:strRef>
          </c:cat>
          <c:val>
            <c:numRef>
              <c:f>Arkusz1!$C$10:$I$10</c:f>
              <c:numCache>
                <c:formatCode>_-* #,##0\ _z_ł_-;\-* #,##0\ _z_ł_-;_-* "-"??\ _z_ł_-;_-@_-</c:formatCode>
                <c:ptCount val="7"/>
                <c:pt idx="0">
                  <c:v>1391</c:v>
                </c:pt>
                <c:pt idx="1">
                  <c:v>771</c:v>
                </c:pt>
                <c:pt idx="2">
                  <c:v>624</c:v>
                </c:pt>
                <c:pt idx="3">
                  <c:v>58</c:v>
                </c:pt>
                <c:pt idx="4">
                  <c:v>1569</c:v>
                </c:pt>
                <c:pt idx="5">
                  <c:v>1132</c:v>
                </c:pt>
                <c:pt idx="6">
                  <c:v>1393</c:v>
                </c:pt>
              </c:numCache>
            </c:numRef>
          </c:val>
        </c:ser>
        <c:ser>
          <c:idx val="1"/>
          <c:order val="1"/>
          <c:tx>
            <c:strRef>
              <c:f>Arkusz1!$A$11:$B$11</c:f>
              <c:strCache>
                <c:ptCount val="1"/>
                <c:pt idx="0">
                  <c:v>gestość osób/km2</c:v>
                </c:pt>
              </c:strCache>
            </c:strRef>
          </c:tx>
          <c:explosion val="25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Arkusz1!$C$9:$I$9</c:f>
              <c:strCache>
                <c:ptCount val="7"/>
                <c:pt idx="0">
                  <c:v>krośnieński</c:v>
                </c:pt>
                <c:pt idx="1">
                  <c:v>nowosolski</c:v>
                </c:pt>
                <c:pt idx="2">
                  <c:v>wschowski</c:v>
                </c:pt>
                <c:pt idx="3">
                  <c:v>Zielona Góra</c:v>
                </c:pt>
                <c:pt idx="4">
                  <c:v>zielonogórski</c:v>
                </c:pt>
                <c:pt idx="5">
                  <c:v>żagański</c:v>
                </c:pt>
                <c:pt idx="6">
                  <c:v>żarski</c:v>
                </c:pt>
              </c:strCache>
            </c:strRef>
          </c:cat>
          <c:val>
            <c:numRef>
              <c:f>Arkusz1!$C$11:$I$11</c:f>
              <c:numCache>
                <c:formatCode>_-* #,##0\ _z_ł_-;\-* #,##0\ _z_ł_-;_-* "-"??\ _z_ł_-;_-@_-</c:formatCode>
                <c:ptCount val="7"/>
                <c:pt idx="0">
                  <c:v>42</c:v>
                </c:pt>
                <c:pt idx="1">
                  <c:v>114</c:v>
                </c:pt>
                <c:pt idx="2">
                  <c:v>63</c:v>
                </c:pt>
                <c:pt idx="3">
                  <c:v>2030</c:v>
                </c:pt>
                <c:pt idx="4">
                  <c:v>60</c:v>
                </c:pt>
                <c:pt idx="5">
                  <c:v>72</c:v>
                </c:pt>
                <c:pt idx="6">
                  <c:v>71</c:v>
                </c:pt>
              </c:numCache>
            </c:numRef>
          </c:val>
        </c:ser>
        <c:ser>
          <c:idx val="2"/>
          <c:order val="2"/>
          <c:tx>
            <c:strRef>
              <c:f>Arkusz1!$A$12:$B$12</c:f>
              <c:strCache>
                <c:ptCount val="1"/>
                <c:pt idx="0">
                  <c:v>ludność</c:v>
                </c:pt>
              </c:strCache>
            </c:strRef>
          </c:tx>
          <c:explosion val="25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Arkusz1!$C$9:$I$9</c:f>
              <c:strCache>
                <c:ptCount val="7"/>
                <c:pt idx="0">
                  <c:v>krośnieński</c:v>
                </c:pt>
                <c:pt idx="1">
                  <c:v>nowosolski</c:v>
                </c:pt>
                <c:pt idx="2">
                  <c:v>wschowski</c:v>
                </c:pt>
                <c:pt idx="3">
                  <c:v>Zielona Góra</c:v>
                </c:pt>
                <c:pt idx="4">
                  <c:v>zielonogórski</c:v>
                </c:pt>
                <c:pt idx="5">
                  <c:v>żagański</c:v>
                </c:pt>
                <c:pt idx="6">
                  <c:v>żarski</c:v>
                </c:pt>
              </c:strCache>
            </c:strRef>
          </c:cat>
          <c:val>
            <c:numRef>
              <c:f>Arkusz1!$C$12:$I$12</c:f>
              <c:numCache>
                <c:formatCode>_-* #,##0\ _z_ł_-;\-* #,##0\ _z_ł_-;_-* "-"??\ _z_ł_-;_-@_-</c:formatCode>
                <c:ptCount val="7"/>
                <c:pt idx="0">
                  <c:v>56627</c:v>
                </c:pt>
                <c:pt idx="1">
                  <c:v>87727</c:v>
                </c:pt>
                <c:pt idx="2">
                  <c:v>39434</c:v>
                </c:pt>
                <c:pt idx="3">
                  <c:v>118405</c:v>
                </c:pt>
                <c:pt idx="4">
                  <c:v>94919</c:v>
                </c:pt>
                <c:pt idx="5">
                  <c:v>81803</c:v>
                </c:pt>
                <c:pt idx="6">
                  <c:v>99088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spPr>
    <a:ln>
      <a:noFill/>
    </a:ln>
  </c:sp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7C84A089-8931-48B7-9606-C376928CABA4}" type="datetimeFigureOut">
              <a:rPr lang="pl-PL"/>
              <a:pPr>
                <a:defRPr/>
              </a:pPr>
              <a:t>2016-04-19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D1B0229-6A2E-4083-B236-351D9D5FFADA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6266514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326DA63-2149-40AF-BFF9-3C99081649A8}" type="datetimeFigureOut">
              <a:rPr lang="pl-PL"/>
              <a:pPr>
                <a:defRPr/>
              </a:pPr>
              <a:t>2016-04-19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 smtClean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52D678C8-2FB9-4BAA-ABE4-5743CB0FB7F2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6300810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/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964125-51E2-4C11-B29A-CE897BCB91B9}" type="datetimeFigureOut">
              <a:rPr lang="pl-PL"/>
              <a:pPr>
                <a:defRPr/>
              </a:pPr>
              <a:t>2016-04-19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604BA4-6279-4C8F-840D-929825909B7B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490041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5D81B8-DD14-4515-8FF8-8D70463CB2E8}" type="datetimeFigureOut">
              <a:rPr lang="pl-PL"/>
              <a:pPr>
                <a:defRPr/>
              </a:pPr>
              <a:t>2016-04-19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0A2661-FAED-41F7-88C2-4361F27DD024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029853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2BAD2-7417-4B62-BDEC-C88AA1E15ED8}" type="datetimeFigureOut">
              <a:rPr lang="pl-PL"/>
              <a:pPr>
                <a:defRPr/>
              </a:pPr>
              <a:t>2016-04-19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AC23F3-1667-4198-A178-C3B27FE3E084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070707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4811C1-D74A-44C9-BC61-22E0AEF7A892}" type="datetimeFigureOut">
              <a:rPr lang="pl-PL"/>
              <a:pPr>
                <a:defRPr/>
              </a:pPr>
              <a:t>2016-04-19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9A4983-D54E-47F2-9533-9B627E200D58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486340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6"/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Oval 7"/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8"/>
          <p:cNvSpPr/>
          <p:nvPr/>
        </p:nvSpPr>
        <p:spPr>
          <a:xfrm>
            <a:off x="4297363" y="3924300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D99937-5F09-4BDA-A91E-413E6132EB32}" type="datetimeFigureOut">
              <a:rPr lang="pl-PL"/>
              <a:pPr>
                <a:defRPr/>
              </a:pPr>
              <a:t>2016-04-19</a:t>
            </a:fld>
            <a:endParaRPr lang="pl-PL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23BFC5-6663-493C-B3E3-8DACA2165103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409215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EAEB5-D2E6-4369-9446-8659306C9A90}" type="datetimeFigureOut">
              <a:rPr lang="pl-PL"/>
              <a:pPr>
                <a:defRPr/>
              </a:pPr>
              <a:t>2016-04-19</a:t>
            </a:fld>
            <a:endParaRPr lang="pl-P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74FCDFCB-A94A-4EF9-906E-C275505568A6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192937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7DF891-D5D7-4B36-A031-18C2E7AB323B}" type="datetimeFigureOut">
              <a:rPr lang="pl-PL"/>
              <a:pPr>
                <a:defRPr/>
              </a:pPr>
              <a:t>2016-04-19</a:t>
            </a:fld>
            <a:endParaRPr lang="pl-PL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AEA39ED2-7017-4D30-A700-D52C2EE58FA4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364870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8F31EB-F273-487D-97F2-28FDFF8678F7}" type="datetimeFigureOut">
              <a:rPr lang="pl-PL"/>
              <a:pPr>
                <a:defRPr/>
              </a:pPr>
              <a:t>2016-04-19</a:t>
            </a:fld>
            <a:endParaRPr lang="pl-P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95355C-6BF0-4619-B033-C5518542F9B8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647510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B786BD-49D1-445D-829F-0C7EE8CEED56}" type="datetimeFigureOut">
              <a:rPr lang="pl-PL"/>
              <a:pPr>
                <a:defRPr/>
              </a:pPr>
              <a:t>2016-04-19</a:t>
            </a:fld>
            <a:endParaRPr lang="pl-PL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45DF4A-BB3C-4DAC-B24E-3F8B88522B0E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490069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5C2642-EE09-4CC8-83E8-B375256D9305}" type="datetimeFigureOut">
              <a:rPr lang="pl-PL"/>
              <a:pPr>
                <a:defRPr/>
              </a:pPr>
              <a:t>2016-04-19</a:t>
            </a:fld>
            <a:endParaRPr lang="pl-P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15AE8E-C316-45A2-AD9B-027027156EF9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980173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smtClean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6D19DA-85FF-4255-842C-B5832B70C5C0}" type="datetimeFigureOut">
              <a:rPr lang="pl-PL"/>
              <a:pPr>
                <a:defRPr/>
              </a:pPr>
              <a:t>2016-04-19</a:t>
            </a:fld>
            <a:endParaRPr lang="pl-P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4448D9-B581-427B-8621-99ECF10B86C4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258559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  <a:endParaRPr lang="en-US" altLang="pl-PL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+mn-cs"/>
              </a:defRPr>
            </a:lvl1pPr>
          </a:lstStyle>
          <a:p>
            <a:pPr>
              <a:defRPr/>
            </a:pPr>
            <a:fld id="{FC79033F-75A7-4311-B9B6-5EBCAAE1FA88}" type="datetimeFigureOut">
              <a:rPr lang="pl-PL"/>
              <a:pPr>
                <a:defRPr/>
              </a:pPr>
              <a:t>2016-04-19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8813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</p:spPr>
        <p:txBody>
          <a:bodyPr vert="horz" wrap="square" lIns="27432" tIns="45720" rIns="4572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595959"/>
                </a:solidFill>
                <a:latin typeface="Century Gothic" panose="020B0502020202020204" pitchFamily="34" charset="0"/>
              </a:defRPr>
            </a:lvl1pPr>
          </a:lstStyle>
          <a:p>
            <a:fld id="{42CE4A14-B7E4-4DF4-8016-84363F93B50B}" type="slidenum">
              <a:rPr lang="pl-PL" altLang="pl-PL"/>
              <a:pPr/>
              <a:t>‹#›</a:t>
            </a:fld>
            <a:endParaRPr lang="pl-PL" altLang="pl-PL"/>
          </a:p>
        </p:txBody>
      </p:sp>
      <p:sp>
        <p:nvSpPr>
          <p:cNvPr id="7" name="Oval 6"/>
          <p:cNvSpPr/>
          <p:nvPr/>
        </p:nvSpPr>
        <p:spPr>
          <a:xfrm>
            <a:off x="8458200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69913" y="6499225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9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</p:sldLayoutIdLst>
  <p:txStyles>
    <p:titleStyle>
      <a:lvl1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  <a:lvl2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2pPr>
      <a:lvl3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3pPr>
      <a:lvl4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4pPr>
      <a:lvl5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5pPr>
      <a:lvl6pPr marL="4572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6pPr>
      <a:lvl7pPr marL="9144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7pPr>
      <a:lvl8pPr marL="13716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8pPr>
      <a:lvl9pPr marL="18288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7F7F7F"/>
          </a:solidFill>
          <a:latin typeface="+mj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a.lasota@terratelekom.pl" TargetMode="External"/><Relationship Id="rId2" Type="http://schemas.openxmlformats.org/officeDocument/2006/relationships/hyperlink" Target="mailto:t.guzowski@terratelekom.p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gorzow.tvp.pl/20613238/czy-biale-plamy-na-internetowej-mapie-regionu-znikna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185.14.148.39\Aga\2015-09-07%20FUNDUSZ%20PO&#379;YCZKOWY%20RIF%20ZG\Prezentacja%20konferencja%20LFP%20i%20LFPK\Czy%20bia&#322;e%20plamy%20na%20internetowej%20mapie%20regionu%20znikn&#261;%20-%20TVP3%20.mp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233363" y="2320925"/>
            <a:ext cx="9018587" cy="1468438"/>
          </a:xfrm>
        </p:spPr>
        <p:txBody>
          <a:bodyPr/>
          <a:lstStyle/>
          <a:p>
            <a:pPr>
              <a:lnSpc>
                <a:spcPts val="2500"/>
              </a:lnSpc>
              <a:defRPr/>
            </a:pPr>
            <a:r>
              <a:rPr lang="pl-PL" sz="2400" dirty="0" smtClean="0"/>
              <a:t>TERRA TELEKOM SP.  Z  O. O.</a:t>
            </a:r>
            <a:br>
              <a:rPr lang="pl-PL" sz="2400" dirty="0" smtClean="0"/>
            </a:br>
            <a:r>
              <a:rPr lang="pl-PL" sz="2400" dirty="0" smtClean="0">
                <a:effectLst/>
              </a:rPr>
              <a:t>(dawniej  TERRA.NET.PL Tomasz Guzowski)</a:t>
            </a: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>ul. Poznańska 20C</a:t>
            </a:r>
            <a:br>
              <a:rPr lang="pl-PL" sz="2400" dirty="0" smtClean="0"/>
            </a:br>
            <a:r>
              <a:rPr lang="pl-PL" sz="2400" dirty="0" smtClean="0"/>
              <a:t>65-138 Zielona Góra</a:t>
            </a:r>
            <a:endParaRPr lang="pl-PL" sz="2400" dirty="0"/>
          </a:p>
        </p:txBody>
      </p:sp>
      <p:pic>
        <p:nvPicPr>
          <p:cNvPr id="4" name="Symbol zastępczy zawartości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-99392"/>
            <a:ext cx="5382768" cy="2273808"/>
          </a:xfrm>
          <a:prstGeom prst="roundRect">
            <a:avLst>
              <a:gd name="adj" fmla="val 16667"/>
            </a:avLst>
          </a:prstGeom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7" name="Tytuł 4"/>
          <p:cNvSpPr txBox="1">
            <a:spLocks/>
          </p:cNvSpPr>
          <p:nvPr/>
        </p:nvSpPr>
        <p:spPr>
          <a:xfrm>
            <a:off x="100013" y="4060825"/>
            <a:ext cx="9018587" cy="2608263"/>
          </a:xfrm>
          <a:prstGeom prst="rect">
            <a:avLst/>
          </a:prstGeom>
        </p:spPr>
        <p:txBody>
          <a:bodyPr anchor="b"/>
          <a:lstStyle>
            <a:lvl1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  <a:lvl2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2pPr>
            <a:lvl3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3pPr>
            <a:lvl4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4pPr>
            <a:lvl5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5pPr>
            <a:lvl6pPr marL="4572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6pPr>
            <a:lvl7pPr marL="9144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7pPr>
            <a:lvl8pPr marL="13716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8pPr>
            <a:lvl9pPr marL="18288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9pPr>
          </a:lstStyle>
          <a:p>
            <a:pPr algn="l">
              <a:lnSpc>
                <a:spcPts val="2500"/>
              </a:lnSpc>
              <a:defRPr/>
            </a:pPr>
            <a:r>
              <a:rPr lang="pl-PL" sz="2400" dirty="0" smtClean="0">
                <a:effectLst/>
              </a:rPr>
              <a:t>NIP 9731024787</a:t>
            </a:r>
            <a:br>
              <a:rPr lang="pl-PL" sz="2400" dirty="0" smtClean="0">
                <a:effectLst/>
              </a:rPr>
            </a:br>
            <a:r>
              <a:rPr lang="pl-PL" sz="2400" dirty="0" smtClean="0">
                <a:effectLst/>
              </a:rPr>
              <a:t>REGON 363112551         </a:t>
            </a:r>
            <a:br>
              <a:rPr lang="pl-PL" sz="2400" dirty="0" smtClean="0">
                <a:effectLst/>
              </a:rPr>
            </a:br>
            <a:r>
              <a:rPr lang="pl-PL" sz="2400" dirty="0" smtClean="0">
                <a:effectLst/>
              </a:rPr>
              <a:t>KRS: 0000588820 </a:t>
            </a:r>
            <a:r>
              <a:rPr lang="pl-PL" sz="2000" dirty="0" smtClean="0">
                <a:effectLst/>
              </a:rPr>
              <a:t>Sąd Rejonowy w Zielonej Górze VIII Wydz. Gosp. KRS</a:t>
            </a:r>
            <a:r>
              <a:rPr lang="pl-PL" sz="2400" smtClean="0">
                <a:effectLst/>
              </a:rPr>
              <a:t/>
            </a:r>
            <a:br>
              <a:rPr lang="pl-PL" sz="2400" smtClean="0">
                <a:effectLst/>
              </a:rPr>
            </a:br>
            <a:endParaRPr lang="pl-PL" sz="2400" smtClean="0">
              <a:effectLst/>
            </a:endParaRPr>
          </a:p>
          <a:p>
            <a:pPr algn="l">
              <a:lnSpc>
                <a:spcPts val="2500"/>
              </a:lnSpc>
              <a:defRPr/>
            </a:pPr>
            <a:endParaRPr lang="pl-PL" sz="2400" dirty="0" smtClean="0">
              <a:effectLst/>
            </a:endParaRPr>
          </a:p>
          <a:p>
            <a:pPr algn="l">
              <a:lnSpc>
                <a:spcPts val="2500"/>
              </a:lnSpc>
              <a:defRPr/>
            </a:pPr>
            <a:r>
              <a:rPr lang="pl-PL" sz="2400" dirty="0" smtClean="0">
                <a:effectLst/>
              </a:rPr>
              <a:t>www.terratelekom.pl</a:t>
            </a: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/>
            </a:r>
            <a:br>
              <a:rPr lang="pl-PL" sz="2400" dirty="0" smtClean="0"/>
            </a:br>
            <a:endParaRPr lang="pl-PL" sz="2400" dirty="0"/>
          </a:p>
        </p:txBody>
      </p:sp>
      <p:pic>
        <p:nvPicPr>
          <p:cNvPr id="8" name="Obraz 7" descr="Logo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6876256" y="5353822"/>
            <a:ext cx="1913890" cy="9315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Wykres 4"/>
          <p:cNvGraphicFramePr>
            <a:graphicFrameLocks/>
          </p:cNvGraphicFramePr>
          <p:nvPr/>
        </p:nvGraphicFramePr>
        <p:xfrm>
          <a:off x="2501900" y="-129772"/>
          <a:ext cx="6967883" cy="4349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pole tekstowe 8"/>
          <p:cNvSpPr txBox="1"/>
          <p:nvPr/>
        </p:nvSpPr>
        <p:spPr>
          <a:xfrm>
            <a:off x="7361238" y="2454275"/>
            <a:ext cx="2198687" cy="738188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pl-PL" sz="1050" b="1" dirty="0"/>
              <a:t>Powiat WSCHOWSKI:</a:t>
            </a:r>
          </a:p>
          <a:p>
            <a:pPr marL="85725" indent="-85725">
              <a:buFontTx/>
              <a:buChar char="-"/>
              <a:defRPr/>
            </a:pPr>
            <a:r>
              <a:rPr lang="pl-PL" sz="1050" b="1" dirty="0"/>
              <a:t>Powierzchnia </a:t>
            </a:r>
            <a:r>
              <a:rPr lang="pl-PL" sz="1050" b="1" dirty="0" smtClean="0"/>
              <a:t>624km</a:t>
            </a:r>
            <a:r>
              <a:rPr lang="pl-PL" sz="1050" b="1" baseline="30000" dirty="0" smtClean="0"/>
              <a:t>2</a:t>
            </a:r>
            <a:endParaRPr lang="pl-PL" sz="1050" b="1" dirty="0"/>
          </a:p>
          <a:p>
            <a:pPr marL="85725" indent="-85725">
              <a:buFontTx/>
              <a:buChar char="-"/>
              <a:defRPr/>
            </a:pPr>
            <a:r>
              <a:rPr lang="pl-PL" sz="1050" b="1" dirty="0"/>
              <a:t>Gęstość 63 </a:t>
            </a:r>
            <a:r>
              <a:rPr lang="pl-PL" sz="1050" b="1" dirty="0" smtClean="0"/>
              <a:t>osób/km</a:t>
            </a:r>
            <a:r>
              <a:rPr lang="pl-PL" sz="1050" b="1" baseline="30000" dirty="0" smtClean="0"/>
              <a:t>2</a:t>
            </a:r>
            <a:endParaRPr lang="pl-PL" sz="1050" b="1" dirty="0"/>
          </a:p>
          <a:p>
            <a:pPr marL="85725" indent="-85725">
              <a:buFontTx/>
              <a:buChar char="-"/>
              <a:defRPr/>
            </a:pPr>
            <a:r>
              <a:rPr lang="pl-PL" sz="1050" b="1" dirty="0"/>
              <a:t>Ludność 39434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7512050" y="1400175"/>
            <a:ext cx="1897063" cy="738188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pl-PL" sz="1050" b="1" dirty="0"/>
              <a:t>Powiat NOWOSOLSKI:</a:t>
            </a:r>
          </a:p>
          <a:p>
            <a:pPr marL="85725" indent="-85725">
              <a:buFontTx/>
              <a:buChar char="-"/>
              <a:defRPr/>
            </a:pPr>
            <a:r>
              <a:rPr lang="pl-PL" sz="1050" b="1" dirty="0"/>
              <a:t>Powierzchnia </a:t>
            </a:r>
            <a:r>
              <a:rPr lang="pl-PL" sz="1050" b="1" dirty="0" smtClean="0"/>
              <a:t>771km</a:t>
            </a:r>
            <a:r>
              <a:rPr lang="pl-PL" sz="1050" b="1" baseline="30000" dirty="0" smtClean="0"/>
              <a:t>2</a:t>
            </a:r>
            <a:endParaRPr lang="pl-PL" sz="1050" b="1" dirty="0"/>
          </a:p>
          <a:p>
            <a:pPr marL="85725" indent="-85725">
              <a:buFontTx/>
              <a:buChar char="-"/>
              <a:defRPr/>
            </a:pPr>
            <a:r>
              <a:rPr lang="pl-PL" sz="1050" b="1" dirty="0"/>
              <a:t>Gęstość 114 </a:t>
            </a:r>
            <a:r>
              <a:rPr lang="pl-PL" sz="1050" b="1" dirty="0" smtClean="0"/>
              <a:t>osób/km</a:t>
            </a:r>
            <a:r>
              <a:rPr lang="pl-PL" sz="1050" b="1" baseline="30000" dirty="0" smtClean="0"/>
              <a:t>2</a:t>
            </a:r>
            <a:endParaRPr lang="pl-PL" sz="1050" b="1" dirty="0"/>
          </a:p>
          <a:p>
            <a:pPr marL="85725" indent="-85725">
              <a:buFontTx/>
              <a:buChar char="-"/>
              <a:defRPr/>
            </a:pPr>
            <a:r>
              <a:rPr lang="pl-PL" sz="1050" b="1" dirty="0"/>
              <a:t>Ludność 87 727</a:t>
            </a:r>
          </a:p>
        </p:txBody>
      </p:sp>
      <p:sp>
        <p:nvSpPr>
          <p:cNvPr id="8" name="pole tekstowe 10"/>
          <p:cNvSpPr txBox="1"/>
          <p:nvPr/>
        </p:nvSpPr>
        <p:spPr>
          <a:xfrm>
            <a:off x="2725738" y="2840038"/>
            <a:ext cx="2149475" cy="823912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pl-PL" sz="1050" b="1" dirty="0"/>
              <a:t>Powiat ZIELONOGÓRSKI </a:t>
            </a:r>
          </a:p>
          <a:p>
            <a:pPr>
              <a:defRPr/>
            </a:pPr>
            <a:r>
              <a:rPr lang="pl-PL" sz="1050" dirty="0"/>
              <a:t>-</a:t>
            </a:r>
            <a:r>
              <a:rPr lang="pl-PL" sz="1050" b="1" dirty="0"/>
              <a:t> Powierzchnia 1 569 </a:t>
            </a:r>
            <a:r>
              <a:rPr lang="pl-PL" sz="1050" b="1" dirty="0" smtClean="0"/>
              <a:t>km</a:t>
            </a:r>
            <a:r>
              <a:rPr lang="pl-PL" sz="1050" b="1" baseline="30000" dirty="0" smtClean="0"/>
              <a:t>2</a:t>
            </a:r>
            <a:endParaRPr lang="pl-PL" sz="1050" b="1" baseline="30000" dirty="0"/>
          </a:p>
          <a:p>
            <a:pPr>
              <a:defRPr/>
            </a:pPr>
            <a:r>
              <a:rPr lang="pl-PL" sz="1600" dirty="0">
                <a:cs typeface="Arial" charset="0"/>
              </a:rPr>
              <a:t>- </a:t>
            </a:r>
            <a:r>
              <a:rPr lang="pl-PL" sz="1050" b="1" dirty="0"/>
              <a:t>Gęstość 60 </a:t>
            </a:r>
            <a:r>
              <a:rPr lang="pl-PL" sz="1050" b="1" dirty="0" smtClean="0"/>
              <a:t>osób/km</a:t>
            </a:r>
            <a:r>
              <a:rPr lang="pl-PL" sz="1050" b="1" baseline="30000" dirty="0" smtClean="0"/>
              <a:t>2</a:t>
            </a:r>
            <a:endParaRPr lang="pl-PL" sz="1050" b="1" dirty="0"/>
          </a:p>
          <a:p>
            <a:pPr>
              <a:defRPr/>
            </a:pPr>
            <a:r>
              <a:rPr lang="pl-PL" sz="1050" dirty="0"/>
              <a:t>- </a:t>
            </a:r>
            <a:r>
              <a:rPr lang="pl-PL" sz="1050" b="1" dirty="0"/>
              <a:t>Ludność 94 919 </a:t>
            </a:r>
          </a:p>
        </p:txBody>
      </p:sp>
      <p:sp>
        <p:nvSpPr>
          <p:cNvPr id="9" name="pole tekstowe 3"/>
          <p:cNvSpPr txBox="1"/>
          <p:nvPr/>
        </p:nvSpPr>
        <p:spPr>
          <a:xfrm>
            <a:off x="6234113" y="303213"/>
            <a:ext cx="2532062" cy="73818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pl-PL" sz="1050" b="1" dirty="0"/>
              <a:t>Powiat KROŚNIEŃSKI:</a:t>
            </a:r>
          </a:p>
          <a:p>
            <a:pPr marL="85725" indent="-85725">
              <a:buFontTx/>
              <a:buChar char="-"/>
              <a:defRPr/>
            </a:pPr>
            <a:r>
              <a:rPr lang="pl-PL" sz="1050" b="1" dirty="0"/>
              <a:t>Powierzchnia 1 391 </a:t>
            </a:r>
            <a:r>
              <a:rPr lang="pl-PL" sz="1050" b="1" dirty="0" smtClean="0"/>
              <a:t>km</a:t>
            </a:r>
            <a:r>
              <a:rPr lang="pl-PL" sz="1050" b="1" baseline="30000" dirty="0" smtClean="0"/>
              <a:t>2</a:t>
            </a:r>
            <a:endParaRPr lang="pl-PL" sz="1050" b="1" dirty="0"/>
          </a:p>
          <a:p>
            <a:pPr marL="85725" indent="-85725">
              <a:buFontTx/>
              <a:buChar char="-"/>
              <a:defRPr/>
            </a:pPr>
            <a:r>
              <a:rPr lang="pl-PL" sz="1050" b="1" dirty="0"/>
              <a:t>Gęstość 41 </a:t>
            </a:r>
            <a:r>
              <a:rPr lang="pl-PL" sz="1050" b="1" dirty="0" smtClean="0"/>
              <a:t>osób/km</a:t>
            </a:r>
            <a:r>
              <a:rPr lang="pl-PL" sz="1050" b="1" baseline="30000" dirty="0" smtClean="0"/>
              <a:t>2</a:t>
            </a:r>
            <a:endParaRPr lang="pl-PL" sz="1050" b="1" dirty="0"/>
          </a:p>
          <a:p>
            <a:pPr marL="85725" indent="-85725">
              <a:buFontTx/>
              <a:buChar char="-"/>
              <a:defRPr/>
            </a:pPr>
            <a:r>
              <a:rPr lang="pl-PL" sz="1050" b="1" dirty="0"/>
              <a:t>Ludność 56 627</a:t>
            </a:r>
          </a:p>
        </p:txBody>
      </p:sp>
      <p:sp>
        <p:nvSpPr>
          <p:cNvPr id="10" name="pole tekstowe 12"/>
          <p:cNvSpPr txBox="1"/>
          <p:nvPr/>
        </p:nvSpPr>
        <p:spPr>
          <a:xfrm>
            <a:off x="1824038" y="1770063"/>
            <a:ext cx="1803400" cy="73818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pl-PL" sz="1050" b="1" dirty="0"/>
              <a:t>Powiat ŻAGŃSKI</a:t>
            </a:r>
          </a:p>
          <a:p>
            <a:pPr marL="85725" indent="-85725">
              <a:buFontTx/>
              <a:buChar char="-"/>
              <a:defRPr/>
            </a:pPr>
            <a:r>
              <a:rPr lang="pl-PL" sz="1050" b="1" dirty="0"/>
              <a:t>Powierzchnia 1 </a:t>
            </a:r>
            <a:r>
              <a:rPr lang="pl-PL" sz="1050" b="1" dirty="0" smtClean="0"/>
              <a:t>132km</a:t>
            </a:r>
            <a:r>
              <a:rPr lang="pl-PL" sz="1050" b="1" baseline="30000" dirty="0" smtClean="0"/>
              <a:t>2</a:t>
            </a:r>
            <a:endParaRPr lang="pl-PL" sz="1050" b="1" dirty="0"/>
          </a:p>
          <a:p>
            <a:pPr marL="85725" indent="-85725">
              <a:buFontTx/>
              <a:buChar char="-"/>
              <a:defRPr/>
            </a:pPr>
            <a:r>
              <a:rPr lang="pl-PL" sz="1050" b="1" dirty="0"/>
              <a:t>Gęstość </a:t>
            </a:r>
            <a:r>
              <a:rPr lang="pl-PL" sz="1050" b="1"/>
              <a:t>72 </a:t>
            </a:r>
            <a:r>
              <a:rPr lang="pl-PL" sz="1050" b="1" smtClean="0"/>
              <a:t>osób/km</a:t>
            </a:r>
            <a:r>
              <a:rPr lang="pl-PL" sz="1050" b="1" baseline="30000" smtClean="0"/>
              <a:t>2</a:t>
            </a:r>
            <a:endParaRPr lang="pl-PL" sz="1050" b="1" dirty="0"/>
          </a:p>
          <a:p>
            <a:pPr marL="85725" indent="-85725">
              <a:buFontTx/>
              <a:buChar char="-"/>
              <a:defRPr/>
            </a:pPr>
            <a:r>
              <a:rPr lang="pl-PL" sz="1050" b="1" dirty="0"/>
              <a:t>Ludność 81 803</a:t>
            </a:r>
          </a:p>
        </p:txBody>
      </p:sp>
      <p:sp>
        <p:nvSpPr>
          <p:cNvPr id="11" name="pole tekstowe 15"/>
          <p:cNvSpPr txBox="1"/>
          <p:nvPr/>
        </p:nvSpPr>
        <p:spPr>
          <a:xfrm>
            <a:off x="3141663" y="312738"/>
            <a:ext cx="1835150" cy="73818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pl-PL" sz="1050" b="1" dirty="0"/>
              <a:t>Powiat ŻARSKI</a:t>
            </a:r>
          </a:p>
          <a:p>
            <a:pPr marL="85725" indent="-85725">
              <a:buFontTx/>
              <a:buChar char="-"/>
              <a:defRPr/>
            </a:pPr>
            <a:r>
              <a:rPr lang="pl-PL" sz="1050" b="1" dirty="0"/>
              <a:t>Powierzchnia 1 </a:t>
            </a:r>
            <a:r>
              <a:rPr lang="pl-PL" sz="1050" b="1" dirty="0" smtClean="0"/>
              <a:t>393km</a:t>
            </a:r>
            <a:r>
              <a:rPr lang="pl-PL" sz="1050" b="1" baseline="30000" dirty="0" smtClean="0"/>
              <a:t>2</a:t>
            </a:r>
            <a:endParaRPr lang="pl-PL" sz="1050" b="1" dirty="0"/>
          </a:p>
          <a:p>
            <a:pPr marL="85725" indent="-85725">
              <a:buFontTx/>
              <a:buChar char="-"/>
              <a:defRPr/>
            </a:pPr>
            <a:r>
              <a:rPr lang="pl-PL" sz="1050" b="1" dirty="0"/>
              <a:t>Gęstość 71 </a:t>
            </a:r>
            <a:r>
              <a:rPr lang="pl-PL" sz="1050" b="1" dirty="0" smtClean="0"/>
              <a:t>osób/km</a:t>
            </a:r>
            <a:r>
              <a:rPr lang="pl-PL" sz="1050" b="1" baseline="30000" dirty="0" smtClean="0"/>
              <a:t>2</a:t>
            </a:r>
            <a:endParaRPr lang="pl-PL" sz="1050" b="1" dirty="0"/>
          </a:p>
          <a:p>
            <a:pPr marL="85725" indent="-85725">
              <a:buFontTx/>
              <a:buChar char="-"/>
              <a:defRPr/>
            </a:pPr>
            <a:r>
              <a:rPr lang="pl-PL" sz="1050" b="1" dirty="0"/>
              <a:t>Ludność 99 088</a:t>
            </a:r>
          </a:p>
        </p:txBody>
      </p:sp>
      <p:sp>
        <p:nvSpPr>
          <p:cNvPr id="12" name="pole tekstowe 10"/>
          <p:cNvSpPr txBox="1"/>
          <p:nvPr/>
        </p:nvSpPr>
        <p:spPr>
          <a:xfrm>
            <a:off x="6234113" y="3149600"/>
            <a:ext cx="1920875" cy="738188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pl-PL" sz="1050" b="1" dirty="0"/>
              <a:t>ZIELONA GÓRA:</a:t>
            </a:r>
          </a:p>
          <a:p>
            <a:pPr>
              <a:defRPr/>
            </a:pPr>
            <a:r>
              <a:rPr lang="pl-PL" sz="1050" dirty="0"/>
              <a:t>- </a:t>
            </a:r>
            <a:r>
              <a:rPr lang="pl-PL" sz="1050" b="1" dirty="0"/>
              <a:t>Powierzchnia </a:t>
            </a:r>
            <a:r>
              <a:rPr lang="pl-PL" sz="1050" b="1" dirty="0" smtClean="0"/>
              <a:t>58km</a:t>
            </a:r>
            <a:r>
              <a:rPr lang="pl-PL" sz="1050" b="1" baseline="30000" dirty="0" smtClean="0"/>
              <a:t>2</a:t>
            </a:r>
            <a:endParaRPr lang="pl-PL" sz="1050" b="1" dirty="0"/>
          </a:p>
          <a:p>
            <a:pPr>
              <a:defRPr/>
            </a:pPr>
            <a:r>
              <a:rPr lang="pl-PL" sz="1050" dirty="0"/>
              <a:t>- </a:t>
            </a:r>
            <a:r>
              <a:rPr lang="pl-PL" sz="1050" b="1" dirty="0"/>
              <a:t>Gęstość 2 030 </a:t>
            </a:r>
            <a:r>
              <a:rPr lang="pl-PL" sz="1050" b="1" dirty="0" smtClean="0"/>
              <a:t>osób/km</a:t>
            </a:r>
            <a:r>
              <a:rPr lang="pl-PL" sz="1050" b="1" baseline="30000" dirty="0" smtClean="0"/>
              <a:t>2</a:t>
            </a:r>
            <a:endParaRPr lang="pl-PL" sz="1050" b="1" dirty="0"/>
          </a:p>
          <a:p>
            <a:pPr>
              <a:defRPr/>
            </a:pPr>
            <a:r>
              <a:rPr lang="pl-PL" sz="1050" dirty="0"/>
              <a:t>- </a:t>
            </a:r>
            <a:r>
              <a:rPr lang="pl-PL" sz="1050" b="1" dirty="0"/>
              <a:t>Ludność 118 405</a:t>
            </a:r>
          </a:p>
        </p:txBody>
      </p:sp>
      <p:sp>
        <p:nvSpPr>
          <p:cNvPr id="15" name="Prostokąt 14"/>
          <p:cNvSpPr/>
          <p:nvPr/>
        </p:nvSpPr>
        <p:spPr>
          <a:xfrm>
            <a:off x="230188" y="303213"/>
            <a:ext cx="2028825" cy="9239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pl-PL" b="1" dirty="0">
                <a:solidFill>
                  <a:schemeClr val="accent1"/>
                </a:solidFill>
                <a:latin typeface="+mn-lt"/>
                <a:cs typeface="+mn-cs"/>
              </a:rPr>
              <a:t>DOCELOWE</a:t>
            </a:r>
          </a:p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pl-PL" b="1" dirty="0">
                <a:solidFill>
                  <a:schemeClr val="accent1"/>
                </a:solidFill>
                <a:latin typeface="+mn-lt"/>
                <a:cs typeface="+mn-cs"/>
              </a:rPr>
              <a:t> POKRYCIE   </a:t>
            </a:r>
          </a:p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pl-PL" b="1" dirty="0">
                <a:solidFill>
                  <a:schemeClr val="accent1"/>
                </a:solidFill>
                <a:latin typeface="+mn-lt"/>
                <a:cs typeface="+mn-cs"/>
              </a:rPr>
              <a:t>POWIERZCHNII</a:t>
            </a:r>
            <a:endParaRPr lang="en-US" b="1" dirty="0">
              <a:solidFill>
                <a:schemeClr val="accent1"/>
              </a:solidFill>
              <a:latin typeface="+mn-lt"/>
              <a:cs typeface="+mn-cs"/>
            </a:endParaRPr>
          </a:p>
        </p:txBody>
      </p:sp>
      <p:sp>
        <p:nvSpPr>
          <p:cNvPr id="12299" name="Prostokąt 1"/>
          <p:cNvSpPr>
            <a:spLocks noChangeArrowheads="1"/>
          </p:cNvSpPr>
          <p:nvPr/>
        </p:nvSpPr>
        <p:spPr bwMode="auto">
          <a:xfrm>
            <a:off x="215900" y="3887788"/>
            <a:ext cx="4572000" cy="289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400" b="1">
                <a:solidFill>
                  <a:schemeClr val="tx1"/>
                </a:solidFill>
                <a:latin typeface="Palatino Linotype" panose="02040502050505030304" pitchFamily="18" charset="0"/>
              </a:rPr>
              <a:t>Zobowiązanie koncesyjne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40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400">
                <a:solidFill>
                  <a:schemeClr val="tx1"/>
                </a:solidFill>
                <a:latin typeface="Palatino Linotype" panose="02040502050505030304" pitchFamily="18" charset="0"/>
              </a:rPr>
              <a:t>rozwój Infrastruktury = pokrycie zasięgiem </a:t>
            </a:r>
            <a:r>
              <a:rPr lang="pl-PL" altLang="pl-PL" sz="1400" b="1">
                <a:solidFill>
                  <a:schemeClr val="tx1"/>
                </a:solidFill>
                <a:latin typeface="Palatino Linotype" panose="02040502050505030304" pitchFamily="18" charset="0"/>
              </a:rPr>
              <a:t>15 % ludności </a:t>
            </a:r>
            <a:r>
              <a:rPr lang="pl-PL" altLang="pl-PL" sz="1400">
                <a:solidFill>
                  <a:schemeClr val="tx1"/>
                </a:solidFill>
                <a:latin typeface="Palatino Linotype" panose="02040502050505030304" pitchFamily="18" charset="0"/>
              </a:rPr>
              <a:t>na Obszarze koncesyjnym - </a:t>
            </a:r>
            <a:r>
              <a:rPr lang="pl-PL" altLang="pl-PL" sz="1400" b="1">
                <a:solidFill>
                  <a:schemeClr val="tx1"/>
                </a:solidFill>
                <a:latin typeface="Palatino Linotype" panose="02040502050505030304" pitchFamily="18" charset="0"/>
              </a:rPr>
              <a:t>12 miesięcy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40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400">
                <a:solidFill>
                  <a:schemeClr val="tx1"/>
                </a:solidFill>
                <a:latin typeface="Palatino Linotype" panose="02040502050505030304" pitchFamily="18" charset="0"/>
              </a:rPr>
              <a:t>rozwój Infrastruktury = pokrycie zasięgiem </a:t>
            </a:r>
            <a:r>
              <a:rPr lang="pl-PL" altLang="pl-PL" sz="1400" b="1">
                <a:solidFill>
                  <a:schemeClr val="tx1"/>
                </a:solidFill>
                <a:latin typeface="Palatino Linotype" panose="02040502050505030304" pitchFamily="18" charset="0"/>
              </a:rPr>
              <a:t>30 % ludności </a:t>
            </a:r>
            <a:r>
              <a:rPr lang="pl-PL" altLang="pl-PL" sz="1400">
                <a:solidFill>
                  <a:schemeClr val="tx1"/>
                </a:solidFill>
                <a:latin typeface="Palatino Linotype" panose="02040502050505030304" pitchFamily="18" charset="0"/>
              </a:rPr>
              <a:t>na Obszarze koncesyjnym - </a:t>
            </a:r>
            <a:r>
              <a:rPr lang="pl-PL" altLang="pl-PL" sz="1400" b="1">
                <a:solidFill>
                  <a:schemeClr val="tx1"/>
                </a:solidFill>
                <a:latin typeface="Palatino Linotype" panose="02040502050505030304" pitchFamily="18" charset="0"/>
              </a:rPr>
              <a:t>48 miesięcy,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40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400">
                <a:solidFill>
                  <a:schemeClr val="tx1"/>
                </a:solidFill>
                <a:latin typeface="Palatino Linotype" panose="02040502050505030304" pitchFamily="18" charset="0"/>
              </a:rPr>
              <a:t>rozwój Infrastruktury = pokrycie zasięgiem </a:t>
            </a:r>
            <a:r>
              <a:rPr lang="pl-PL" altLang="pl-PL" sz="1400" b="1">
                <a:solidFill>
                  <a:schemeClr val="tx1"/>
                </a:solidFill>
                <a:latin typeface="Palatino Linotype" panose="02040502050505030304" pitchFamily="18" charset="0"/>
              </a:rPr>
              <a:t>40 % </a:t>
            </a:r>
            <a:r>
              <a:rPr lang="pl-PL" altLang="pl-PL" sz="1400">
                <a:solidFill>
                  <a:schemeClr val="tx1"/>
                </a:solidFill>
                <a:latin typeface="Palatino Linotype" panose="02040502050505030304" pitchFamily="18" charset="0"/>
              </a:rPr>
              <a:t>powierzchni Obszaru koncesyjnego - </a:t>
            </a:r>
            <a:r>
              <a:rPr lang="pl-PL" altLang="pl-PL" sz="1400" b="1">
                <a:solidFill>
                  <a:schemeClr val="tx1"/>
                </a:solidFill>
                <a:latin typeface="Palatino Linotype" panose="02040502050505030304" pitchFamily="18" charset="0"/>
              </a:rPr>
              <a:t>36 miesięcy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40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400">
                <a:solidFill>
                  <a:schemeClr val="tx1"/>
                </a:solidFill>
                <a:latin typeface="Palatino Linotype" panose="02040502050505030304" pitchFamily="18" charset="0"/>
              </a:rPr>
              <a:t>rozwój Infrastruktury = pokrycie zasięgiem </a:t>
            </a:r>
            <a:r>
              <a:rPr lang="pl-PL" altLang="pl-PL" sz="1400" b="1">
                <a:solidFill>
                  <a:schemeClr val="tx1"/>
                </a:solidFill>
                <a:latin typeface="Palatino Linotype" panose="02040502050505030304" pitchFamily="18" charset="0"/>
              </a:rPr>
              <a:t>70 % powierzchni</a:t>
            </a:r>
            <a:r>
              <a:rPr lang="pl-PL" altLang="pl-PL" sz="1400">
                <a:solidFill>
                  <a:schemeClr val="tx1"/>
                </a:solidFill>
                <a:latin typeface="Palatino Linotype" panose="02040502050505030304" pitchFamily="18" charset="0"/>
              </a:rPr>
              <a:t> Obszaru koncesyjnego - </a:t>
            </a:r>
            <a:r>
              <a:rPr lang="pl-PL" altLang="pl-PL" sz="1400" b="1">
                <a:solidFill>
                  <a:schemeClr val="tx1"/>
                </a:solidFill>
                <a:latin typeface="Palatino Linotype" panose="02040502050505030304" pitchFamily="18" charset="0"/>
              </a:rPr>
              <a:t>60 miesięcy</a:t>
            </a:r>
          </a:p>
        </p:txBody>
      </p:sp>
      <p:pic>
        <p:nvPicPr>
          <p:cNvPr id="16" name="Obraz 303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5512831" y="4365104"/>
            <a:ext cx="3595673" cy="248633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Text Box 71"/>
          <p:cNvSpPr txBox="1">
            <a:spLocks noChangeArrowheads="1"/>
          </p:cNvSpPr>
          <p:nvPr/>
        </p:nvSpPr>
        <p:spPr bwMode="auto">
          <a:xfrm>
            <a:off x="323850" y="1125538"/>
            <a:ext cx="8496300" cy="386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78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pl-PL" altLang="pl-PL" sz="1700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pl-PL" altLang="pl-PL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			Finansowanie zwrotne </a:t>
            </a:r>
            <a:endParaRPr lang="pl-PL" altLang="pl-PL" sz="2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endParaRPr lang="pl-PL" altLang="pl-PL" sz="17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endParaRPr lang="pl-PL" altLang="pl-PL" sz="1700" dirty="0">
              <a:latin typeface="Times New Roman" pitchFamily="18" charset="0"/>
              <a:cs typeface="Times New Roman" pitchFamily="18" charset="0"/>
            </a:endParaRPr>
          </a:p>
          <a:p>
            <a:pPr marL="3676650" eaLnBrk="1" hangingPunct="1">
              <a:defRPr/>
            </a:pPr>
            <a:r>
              <a:rPr lang="pl-PL" sz="2000" dirty="0"/>
              <a:t>P</a:t>
            </a:r>
            <a:r>
              <a:rPr lang="pl-PL" sz="2000" dirty="0" smtClean="0"/>
              <a:t>ilotażowe </a:t>
            </a:r>
            <a:r>
              <a:rPr lang="pl-PL" sz="2000" dirty="0"/>
              <a:t>wdrożenie świadczenia </a:t>
            </a:r>
            <a:r>
              <a:rPr lang="pl-PL" sz="2000" dirty="0" smtClean="0"/>
              <a:t>usług szerokopasmowego dostępu </a:t>
            </a:r>
            <a:br>
              <a:rPr lang="pl-PL" sz="2000" dirty="0" smtClean="0"/>
            </a:br>
            <a:r>
              <a:rPr lang="pl-PL" sz="2000" dirty="0" smtClean="0"/>
              <a:t>do Internetu w technologii LTE </a:t>
            </a:r>
            <a:br>
              <a:rPr lang="pl-PL" sz="2000" dirty="0" smtClean="0"/>
            </a:br>
            <a:r>
              <a:rPr lang="pl-PL" sz="2000" dirty="0" smtClean="0"/>
              <a:t>w południowej części województwa lubuskiego  na częstotliwości  3,6 – 3,8 GHz w trzech miejscowościach.</a:t>
            </a:r>
          </a:p>
          <a:p>
            <a:pPr eaLnBrk="1" hangingPunct="1">
              <a:defRPr/>
            </a:pPr>
            <a:r>
              <a:rPr lang="pl-PL" altLang="pl-PL" sz="1700" dirty="0" smtClean="0">
                <a:latin typeface="Times New Roman" pitchFamily="18" charset="0"/>
                <a:cs typeface="Times New Roman" pitchFamily="18" charset="0"/>
              </a:rPr>
              <a:t>Nr umowy: </a:t>
            </a:r>
            <a:endParaRPr lang="pl-PL" altLang="pl-PL" sz="17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pl-PL" altLang="pl-PL" sz="1700" b="1" dirty="0">
                <a:latin typeface="Times New Roman" pitchFamily="18" charset="0"/>
                <a:cs typeface="Times New Roman" pitchFamily="18" charset="0"/>
              </a:rPr>
              <a:t>1/L1/2016 z dnia 13.01.2016</a:t>
            </a:r>
          </a:p>
          <a:p>
            <a:pPr eaLnBrk="1" hangingPunct="1">
              <a:defRPr/>
            </a:pPr>
            <a:r>
              <a:rPr lang="pl-PL" altLang="pl-PL" sz="1700" b="1" dirty="0">
                <a:latin typeface="Times New Roman" pitchFamily="18" charset="0"/>
                <a:cs typeface="Times New Roman" pitchFamily="18" charset="0"/>
              </a:rPr>
              <a:t>Lubuski </a:t>
            </a:r>
            <a:r>
              <a:rPr lang="pl-PL" altLang="pl-PL" sz="1700" b="1">
                <a:latin typeface="Times New Roman" pitchFamily="18" charset="0"/>
                <a:cs typeface="Times New Roman" pitchFamily="18" charset="0"/>
              </a:rPr>
              <a:t>Fundusz </a:t>
            </a:r>
            <a:r>
              <a:rPr lang="pl-PL" altLang="pl-PL" sz="1700" b="1" smtClean="0">
                <a:latin typeface="Times New Roman" pitchFamily="18" charset="0"/>
                <a:cs typeface="Times New Roman" pitchFamily="18" charset="0"/>
              </a:rPr>
              <a:t>Pożyczkowy Agencja </a:t>
            </a:r>
            <a:r>
              <a:rPr lang="pl-PL" altLang="pl-PL" sz="1700" b="1" dirty="0" smtClean="0">
                <a:latin typeface="Times New Roman" pitchFamily="18" charset="0"/>
                <a:cs typeface="Times New Roman" pitchFamily="18" charset="0"/>
              </a:rPr>
              <a:t>Rozwoju Regionalnego S.A. w Zielonej Górze</a:t>
            </a:r>
          </a:p>
          <a:p>
            <a:pPr eaLnBrk="1" hangingPunct="1">
              <a:defRPr/>
            </a:pPr>
            <a:endParaRPr lang="pl-PL" altLang="pl-PL" sz="17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pl-PL" altLang="pl-PL" sz="1700" dirty="0" smtClean="0">
                <a:latin typeface="Times New Roman" pitchFamily="18" charset="0"/>
                <a:cs typeface="Times New Roman" pitchFamily="18" charset="0"/>
              </a:rPr>
              <a:t>Nr umowy:</a:t>
            </a:r>
          </a:p>
          <a:p>
            <a:pPr eaLnBrk="1" hangingPunct="1">
              <a:defRPr/>
            </a:pPr>
            <a:r>
              <a:rPr lang="pl-PL" altLang="pl-PL" sz="1700" b="1" dirty="0" smtClean="0">
                <a:latin typeface="Times New Roman" pitchFamily="18" charset="0"/>
                <a:cs typeface="Times New Roman" pitchFamily="18" charset="0"/>
              </a:rPr>
              <a:t>P/1/2016 z dnia 13.01.2016</a:t>
            </a:r>
          </a:p>
          <a:p>
            <a:pPr eaLnBrk="1" hangingPunct="1">
              <a:defRPr/>
            </a:pPr>
            <a:r>
              <a:rPr lang="pl-PL" altLang="pl-PL" sz="1700" b="1" dirty="0" smtClean="0">
                <a:latin typeface="Times New Roman" pitchFamily="18" charset="0"/>
                <a:cs typeface="Times New Roman" pitchFamily="18" charset="0"/>
              </a:rPr>
              <a:t>Lubuski Fundusz Poręczeń Kredytowych Sp. z o.o.</a:t>
            </a:r>
          </a:p>
          <a:p>
            <a:pPr eaLnBrk="1" hangingPunct="1">
              <a:defRPr/>
            </a:pPr>
            <a:r>
              <a:rPr lang="pl-PL" altLang="pl-PL" sz="1700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pl-PL" altLang="pl-PL" sz="17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pl-PL" altLang="pl-PL" sz="1700" dirty="0">
                <a:latin typeface="Times New Roman" pitchFamily="18" charset="0"/>
                <a:cs typeface="Times New Roman" pitchFamily="18" charset="0"/>
              </a:rPr>
              <a:t>Realizacja:</a:t>
            </a:r>
          </a:p>
          <a:p>
            <a:pPr eaLnBrk="1" hangingPunct="1">
              <a:defRPr/>
            </a:pPr>
            <a:r>
              <a:rPr lang="pl-PL" altLang="pl-PL" sz="1700" b="1" dirty="0" smtClean="0">
                <a:latin typeface="Times New Roman" pitchFamily="18" charset="0"/>
                <a:cs typeface="Times New Roman" pitchFamily="18" charset="0"/>
              </a:rPr>
              <a:t>01.01.2016 </a:t>
            </a:r>
            <a:r>
              <a:rPr lang="pl-PL" altLang="pl-PL" sz="1700" b="1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pl-PL" altLang="pl-PL" sz="1700" b="1" dirty="0" smtClean="0">
                <a:latin typeface="Times New Roman" pitchFamily="18" charset="0"/>
                <a:cs typeface="Times New Roman" pitchFamily="18" charset="0"/>
              </a:rPr>
              <a:t>31.12.2020</a:t>
            </a:r>
            <a:r>
              <a:rPr lang="pl-PL" altLang="pl-PL" sz="1700" dirty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9" name="Tytuł 1"/>
          <p:cNvSpPr txBox="1">
            <a:spLocks/>
          </p:cNvSpPr>
          <p:nvPr/>
        </p:nvSpPr>
        <p:spPr>
          <a:xfrm>
            <a:off x="215900" y="115888"/>
            <a:ext cx="8820150" cy="1125537"/>
          </a:xfrm>
          <a:prstGeom prst="rect">
            <a:avLst/>
          </a:prstGeom>
        </p:spPr>
        <p:txBody>
          <a:bodyPr anchor="b"/>
          <a:lstStyle>
            <a:lvl1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  <a:lvl2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2pPr>
            <a:lvl3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3pPr>
            <a:lvl4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4pPr>
            <a:lvl5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5pPr>
            <a:lvl6pPr marL="4572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6pPr>
            <a:lvl7pPr marL="9144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7pPr>
            <a:lvl8pPr marL="13716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8pPr>
            <a:lvl9pPr marL="18288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9pPr>
          </a:lstStyle>
          <a:p>
            <a:pPr>
              <a:defRPr/>
            </a:pPr>
            <a:r>
              <a:rPr lang="pl-PL" sz="4800" dirty="0" smtClean="0"/>
              <a:t>Przyszłe działania inwestycyjne </a:t>
            </a:r>
            <a:endParaRPr lang="pl-PL" sz="4800" dirty="0"/>
          </a:p>
        </p:txBody>
      </p:sp>
      <p:pic>
        <p:nvPicPr>
          <p:cNvPr id="8" name="Obraz 303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0" y="1155968"/>
            <a:ext cx="3595673" cy="248633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3317" name="Picture 2" descr="C:\Users\AGNIES~1\AppData\Local\Temp\LFPK 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6225" y="5942013"/>
            <a:ext cx="19621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3" descr="C:\Users\AGNIES~1\AppData\Local\Temp\LFP logo z ARR.b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75" y="4933950"/>
            <a:ext cx="27717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413"/>
          </a:xfrm>
        </p:spPr>
        <p:txBody>
          <a:bodyPr/>
          <a:lstStyle/>
          <a:p>
            <a:pPr>
              <a:defRPr/>
            </a:pPr>
            <a:r>
              <a:rPr lang="pl-PL" dirty="0" smtClean="0"/>
              <a:t>Rezultaty społeczne</a:t>
            </a:r>
            <a:endParaRPr lang="pl-PL" dirty="0"/>
          </a:p>
        </p:txBody>
      </p:sp>
      <p:sp>
        <p:nvSpPr>
          <p:cNvPr id="16387" name="Symbol zastępczy zawartości 2"/>
          <p:cNvSpPr>
            <a:spLocks noGrp="1"/>
          </p:cNvSpPr>
          <p:nvPr>
            <p:ph idx="1"/>
          </p:nvPr>
        </p:nvSpPr>
        <p:spPr>
          <a:xfrm>
            <a:off x="179388" y="1600200"/>
            <a:ext cx="8964612" cy="4525963"/>
          </a:xfrm>
        </p:spPr>
        <p:txBody>
          <a:bodyPr/>
          <a:lstStyle/>
          <a:p>
            <a:pPr>
              <a:spcAft>
                <a:spcPts val="600"/>
              </a:spcAft>
              <a:buFont typeface="Arial" charset="0"/>
              <a:buChar char="•"/>
              <a:defRPr/>
            </a:pPr>
            <a:r>
              <a:rPr lang="pl-PL" sz="2300" dirty="0" smtClean="0">
                <a:solidFill>
                  <a:schemeClr val="tx1"/>
                </a:solidFill>
              </a:rPr>
              <a:t>Wysokie parametry </a:t>
            </a:r>
            <a:r>
              <a:rPr lang="pl-PL" sz="2300" dirty="0">
                <a:solidFill>
                  <a:schemeClr val="tx1"/>
                </a:solidFill>
              </a:rPr>
              <a:t>łącza od 20Mbps do 100Mbps </a:t>
            </a:r>
            <a:endParaRPr lang="pl-PL" sz="2300" dirty="0" smtClean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  <a:buFont typeface="Arial" charset="0"/>
              <a:buChar char="•"/>
              <a:defRPr/>
            </a:pPr>
            <a:r>
              <a:rPr lang="pl-PL" sz="2300" dirty="0" smtClean="0">
                <a:solidFill>
                  <a:schemeClr val="tx1"/>
                </a:solidFill>
              </a:rPr>
              <a:t>Brak limitu danych w skali miesiąca</a:t>
            </a:r>
          </a:p>
          <a:p>
            <a:pPr>
              <a:spcAft>
                <a:spcPts val="600"/>
              </a:spcAft>
              <a:buFont typeface="Arial" charset="0"/>
              <a:buChar char="•"/>
              <a:defRPr/>
            </a:pPr>
            <a:r>
              <a:rPr lang="pl-PL" sz="2300" dirty="0" smtClean="0">
                <a:solidFill>
                  <a:schemeClr val="tx1"/>
                </a:solidFill>
              </a:rPr>
              <a:t>Stacjonarne stabilne łącze</a:t>
            </a:r>
          </a:p>
          <a:p>
            <a:pPr>
              <a:spcAft>
                <a:spcPts val="600"/>
              </a:spcAft>
              <a:buFont typeface="Arial" charset="0"/>
              <a:buChar char="•"/>
              <a:defRPr/>
            </a:pPr>
            <a:r>
              <a:rPr lang="pl-PL" sz="2300" dirty="0" smtClean="0">
                <a:solidFill>
                  <a:schemeClr val="tx1"/>
                </a:solidFill>
              </a:rPr>
              <a:t>Gwarantowany zasięg </a:t>
            </a:r>
          </a:p>
          <a:p>
            <a:pPr>
              <a:spcAft>
                <a:spcPts val="600"/>
              </a:spcAft>
              <a:buFont typeface="Arial" charset="0"/>
              <a:buChar char="•"/>
              <a:defRPr/>
            </a:pPr>
            <a:r>
              <a:rPr lang="pl-PL" sz="2300" dirty="0" smtClean="0">
                <a:solidFill>
                  <a:schemeClr val="tx1"/>
                </a:solidFill>
              </a:rPr>
              <a:t>Mapy pokrycia – przeciwdziałanie wykluczeniu cyfrowemu </a:t>
            </a:r>
          </a:p>
          <a:p>
            <a:pPr>
              <a:spcAft>
                <a:spcPts val="600"/>
              </a:spcAft>
              <a:buFont typeface="Arial" charset="0"/>
              <a:buChar char="•"/>
              <a:defRPr/>
            </a:pPr>
            <a:r>
              <a:rPr lang="pl-PL" sz="2300" dirty="0" smtClean="0">
                <a:solidFill>
                  <a:schemeClr val="tx1"/>
                </a:solidFill>
              </a:rPr>
              <a:t>15km bez straty sygnału </a:t>
            </a:r>
          </a:p>
          <a:p>
            <a:pPr>
              <a:spcAft>
                <a:spcPts val="600"/>
              </a:spcAft>
              <a:buFont typeface="Arial" charset="0"/>
              <a:buChar char="•"/>
              <a:defRPr/>
            </a:pPr>
            <a:r>
              <a:rPr lang="pl-PL" sz="2300" dirty="0" smtClean="0">
                <a:solidFill>
                  <a:schemeClr val="tx1"/>
                </a:solidFill>
              </a:rPr>
              <a:t>Znikoma awaryjność</a:t>
            </a:r>
          </a:p>
          <a:p>
            <a:pPr>
              <a:spcAft>
                <a:spcPts val="600"/>
              </a:spcAft>
              <a:buFont typeface="Arial" charset="0"/>
              <a:buChar char="•"/>
              <a:defRPr/>
            </a:pPr>
            <a:r>
              <a:rPr lang="pl-PL" sz="2300" dirty="0" smtClean="0">
                <a:solidFill>
                  <a:schemeClr val="tx1"/>
                </a:solidFill>
              </a:rPr>
              <a:t>Łącze szerokopasmowe w technologii LTE</a:t>
            </a:r>
          </a:p>
          <a:p>
            <a:pPr>
              <a:spcAft>
                <a:spcPts val="600"/>
              </a:spcAft>
              <a:buFont typeface="Arial" charset="0"/>
              <a:buChar char="•"/>
              <a:defRPr/>
            </a:pPr>
            <a:r>
              <a:rPr lang="pl-PL" sz="2300" dirty="0" smtClean="0">
                <a:solidFill>
                  <a:schemeClr val="tx1"/>
                </a:solidFill>
              </a:rPr>
              <a:t>Najnowsza technologia – sieć dostępu nowej generacji</a:t>
            </a:r>
          </a:p>
          <a:p>
            <a:pPr marL="0" indent="0">
              <a:buFont typeface="Arial" charset="0"/>
              <a:buNone/>
              <a:defRPr/>
            </a:pPr>
            <a:endParaRPr lang="pl-PL" sz="23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ymbol zastępczy zawartości 2"/>
          <p:cNvSpPr>
            <a:spLocks noGrp="1"/>
          </p:cNvSpPr>
          <p:nvPr>
            <p:ph idx="1"/>
          </p:nvPr>
        </p:nvSpPr>
        <p:spPr>
          <a:xfrm>
            <a:off x="493713" y="765175"/>
            <a:ext cx="8229600" cy="3278188"/>
          </a:xfrm>
        </p:spPr>
        <p:txBody>
          <a:bodyPr/>
          <a:lstStyle/>
          <a:p>
            <a:pPr>
              <a:buFont typeface="Arial" charset="0"/>
              <a:buChar char="•"/>
              <a:defRPr/>
            </a:pPr>
            <a:endParaRPr lang="pl-PL" altLang="pl-PL" dirty="0" smtClean="0"/>
          </a:p>
          <a:p>
            <a:pPr>
              <a:buFont typeface="Arial" charset="0"/>
              <a:buChar char="•"/>
              <a:defRPr/>
            </a:pPr>
            <a:endParaRPr lang="pl-PL" altLang="pl-PL" dirty="0"/>
          </a:p>
          <a:p>
            <a:pPr>
              <a:buFont typeface="Arial" charset="0"/>
              <a:buChar char="•"/>
              <a:defRPr/>
            </a:pPr>
            <a:endParaRPr lang="pl-PL" altLang="pl-PL" dirty="0" smtClean="0"/>
          </a:p>
          <a:p>
            <a:pPr>
              <a:buFont typeface="Arial" charset="0"/>
              <a:buChar char="•"/>
              <a:defRPr/>
            </a:pPr>
            <a:endParaRPr lang="pl-PL" altLang="pl-PL" dirty="0"/>
          </a:p>
          <a:p>
            <a:pPr>
              <a:buFont typeface="Arial" charset="0"/>
              <a:buChar char="•"/>
              <a:defRPr/>
            </a:pPr>
            <a:endParaRPr lang="pl-PL" altLang="pl-PL" dirty="0" smtClean="0"/>
          </a:p>
          <a:p>
            <a:pPr>
              <a:buFont typeface="Arial" charset="0"/>
              <a:buChar char="•"/>
              <a:defRPr/>
            </a:pPr>
            <a:endParaRPr lang="pl-PL" altLang="pl-PL" dirty="0"/>
          </a:p>
          <a:p>
            <a:pPr>
              <a:buFont typeface="Arial" charset="0"/>
              <a:buChar char="•"/>
              <a:defRPr/>
            </a:pPr>
            <a:endParaRPr lang="pl-PL" altLang="pl-PL" dirty="0" smtClean="0"/>
          </a:p>
          <a:p>
            <a:pPr>
              <a:buFont typeface="Arial" charset="0"/>
              <a:buChar char="•"/>
              <a:defRPr/>
            </a:pPr>
            <a:endParaRPr lang="pl-PL" altLang="pl-PL" dirty="0"/>
          </a:p>
          <a:p>
            <a:pPr>
              <a:buFont typeface="Arial" charset="0"/>
              <a:buChar char="•"/>
              <a:defRPr/>
            </a:pPr>
            <a:endParaRPr lang="pl-PL" altLang="pl-PL" dirty="0" smtClean="0"/>
          </a:p>
          <a:p>
            <a:pPr>
              <a:buFont typeface="Arial" charset="0"/>
              <a:buChar char="•"/>
              <a:defRPr/>
            </a:pPr>
            <a:r>
              <a:rPr lang="pl-PL" altLang="pl-PL" dirty="0" smtClean="0"/>
              <a:t>Tomasz Guzowski     </a:t>
            </a:r>
            <a:r>
              <a:rPr lang="pl-PL" altLang="pl-PL" sz="2000" dirty="0" smtClean="0">
                <a:hlinkClick r:id="rId2"/>
              </a:rPr>
              <a:t>t.guzowski@terratelekom.pl</a:t>
            </a:r>
            <a:endParaRPr lang="pl-PL" altLang="pl-PL" sz="2000" dirty="0" smtClean="0"/>
          </a:p>
          <a:p>
            <a:pPr marL="2998788" lvl="4" indent="0">
              <a:buFont typeface="Arial" charset="0"/>
              <a:buNone/>
              <a:defRPr/>
            </a:pPr>
            <a:endParaRPr lang="pl-PL" altLang="pl-PL" dirty="0" smtClean="0"/>
          </a:p>
          <a:p>
            <a:pPr>
              <a:buFont typeface="Arial" charset="0"/>
              <a:buChar char="•"/>
              <a:defRPr/>
            </a:pPr>
            <a:r>
              <a:rPr lang="pl-PL" altLang="pl-PL" dirty="0" smtClean="0"/>
              <a:t>Agnieszka Lasota    </a:t>
            </a:r>
            <a:r>
              <a:rPr lang="pl-PL" altLang="pl-PL" sz="2000" dirty="0" smtClean="0">
                <a:hlinkClick r:id="rId3"/>
              </a:rPr>
              <a:t>a.lasota@terratelekom.pl</a:t>
            </a:r>
            <a:endParaRPr lang="pl-PL" altLang="pl-PL" sz="2000" dirty="0" smtClean="0"/>
          </a:p>
          <a:p>
            <a:pPr marL="2998788" lvl="4" indent="0">
              <a:buFont typeface="Arial" charset="0"/>
              <a:buNone/>
              <a:defRPr/>
            </a:pPr>
            <a:endParaRPr lang="pl-PL" altLang="pl-PL" dirty="0" smtClean="0"/>
          </a:p>
          <a:p>
            <a:pPr marL="0" indent="0">
              <a:buFont typeface="Arial" charset="0"/>
              <a:buNone/>
              <a:defRPr/>
            </a:pPr>
            <a:endParaRPr lang="pl-PL" altLang="pl-PL" dirty="0"/>
          </a:p>
          <a:p>
            <a:pPr>
              <a:buFont typeface="Arial" charset="0"/>
              <a:buChar char="•"/>
              <a:defRPr/>
            </a:pPr>
            <a:endParaRPr lang="pl-PL" altLang="pl-PL" dirty="0" smtClean="0"/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722313" y="34925"/>
            <a:ext cx="7772400" cy="2505075"/>
          </a:xfrm>
          <a:prstGeom prst="rect">
            <a:avLst/>
          </a:prstGeom>
          <a:noFill/>
        </p:spPr>
        <p:txBody>
          <a:bodyPr anchor="b"/>
          <a:lstStyle>
            <a:lvl1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  <a:lvl2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2pPr>
            <a:lvl3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3pPr>
            <a:lvl4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4pPr>
            <a:lvl5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5pPr>
            <a:lvl6pPr marL="4572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6pPr>
            <a:lvl7pPr marL="9144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7pPr>
            <a:lvl8pPr marL="13716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8pPr>
            <a:lvl9pPr marL="18288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9pPr>
          </a:lstStyle>
          <a:p>
            <a:pPr>
              <a:defRPr/>
            </a:pPr>
            <a:r>
              <a:rPr lang="pl-PL" dirty="0" smtClean="0"/>
              <a:t>Dziękuję za uwagę</a:t>
            </a:r>
            <a:br>
              <a:rPr lang="pl-PL" dirty="0" smtClean="0"/>
            </a:br>
            <a:endParaRPr lang="pl-PL" dirty="0"/>
          </a:p>
        </p:txBody>
      </p:sp>
      <p:pic>
        <p:nvPicPr>
          <p:cNvPr id="7" name="Obraz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828" y="2060848"/>
            <a:ext cx="4391000" cy="19827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pole tekstowe 2"/>
          <p:cNvSpPr txBox="1"/>
          <p:nvPr/>
        </p:nvSpPr>
        <p:spPr>
          <a:xfrm>
            <a:off x="1258888" y="5100638"/>
            <a:ext cx="2017712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l-PL" dirty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Prezes Zarządu</a:t>
            </a:r>
          </a:p>
        </p:txBody>
      </p:sp>
      <p:sp>
        <p:nvSpPr>
          <p:cNvPr id="8" name="pole tekstowe 7"/>
          <p:cNvSpPr txBox="1"/>
          <p:nvPr/>
        </p:nvSpPr>
        <p:spPr>
          <a:xfrm>
            <a:off x="1293813" y="5805488"/>
            <a:ext cx="2016125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l-PL" dirty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Prokurent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3779913" y="1138043"/>
            <a:ext cx="5581280" cy="5691983"/>
          </a:xfrm>
          <a:prstGeom prst="ellipse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4" name="Tytuł 1"/>
          <p:cNvSpPr txBox="1">
            <a:spLocks/>
          </p:cNvSpPr>
          <p:nvPr/>
        </p:nvSpPr>
        <p:spPr>
          <a:xfrm>
            <a:off x="-1717675" y="4260850"/>
            <a:ext cx="8229600" cy="1600200"/>
          </a:xfrm>
          <a:prstGeom prst="rect">
            <a:avLst/>
          </a:prstGeom>
        </p:spPr>
        <p:txBody>
          <a:bodyPr anchor="b"/>
          <a:lstStyle>
            <a:lvl1pPr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  <a:lvl2pPr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2pPr>
            <a:lvl3pPr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3pPr>
            <a:lvl4pPr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4pPr>
            <a:lvl5pPr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5pPr>
            <a:lvl6pPr marL="4572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6pPr>
            <a:lvl7pPr marL="9144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7pPr>
            <a:lvl8pPr marL="13716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8pPr>
            <a:lvl9pPr marL="18288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pl-PL" sz="3200" b="1" dirty="0" smtClean="0"/>
              <a:t>Obszary działalności</a:t>
            </a:r>
            <a:endParaRPr lang="pl-PL" sz="3200" b="1" dirty="0"/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028" y="-33888"/>
            <a:ext cx="5372100" cy="484822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az 7" descr="Logo.jpg"/>
          <p:cNvPicPr/>
          <p:nvPr/>
        </p:nvPicPr>
        <p:blipFill>
          <a:blip r:embed="rId4"/>
          <a:stretch>
            <a:fillRect/>
          </a:stretch>
        </p:blipFill>
        <p:spPr>
          <a:xfrm>
            <a:off x="1619672" y="1988840"/>
            <a:ext cx="1913890" cy="9315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9" name="Obraz 8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120" y="1794911"/>
            <a:ext cx="2590800" cy="11906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850" y="0"/>
            <a:ext cx="8496300" cy="1125538"/>
          </a:xfrm>
        </p:spPr>
        <p:txBody>
          <a:bodyPr/>
          <a:lstStyle/>
          <a:p>
            <a:pPr>
              <a:defRPr/>
            </a:pPr>
            <a:r>
              <a:rPr lang="pl-PL" sz="4800" dirty="0" smtClean="0"/>
              <a:t>Działania inwestycyjne </a:t>
            </a:r>
            <a:endParaRPr lang="pl-PL" sz="4800" dirty="0"/>
          </a:p>
        </p:txBody>
      </p:sp>
      <p:pic>
        <p:nvPicPr>
          <p:cNvPr id="4" name="Obraz 3" descr="Mapa 455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3528" y="1700808"/>
            <a:ext cx="3672408" cy="4032448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5124" name="Prostokąt 4"/>
          <p:cNvSpPr>
            <a:spLocks noChangeArrowheads="1"/>
          </p:cNvSpPr>
          <p:nvPr/>
        </p:nvSpPr>
        <p:spPr bwMode="auto">
          <a:xfrm>
            <a:off x="4356100" y="1989138"/>
            <a:ext cx="4392613" cy="347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lnSpc>
                <a:spcPts val="2163"/>
              </a:lnSpc>
              <a:spcBef>
                <a:spcPct val="0"/>
              </a:spcBef>
              <a:buFontTx/>
              <a:buNone/>
            </a:pPr>
            <a:r>
              <a:rPr lang="pl-PL" altLang="pl-PL" sz="18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„Ochla, Kiełpin, Jarogniewice, Jeleniów, </a:t>
            </a:r>
          </a:p>
          <a:p>
            <a:pPr algn="ctr" eaLnBrk="1" hangingPunct="1">
              <a:lnSpc>
                <a:spcPts val="2163"/>
              </a:lnSpc>
              <a:spcBef>
                <a:spcPct val="0"/>
              </a:spcBef>
              <a:buFontTx/>
              <a:buNone/>
            </a:pPr>
            <a:r>
              <a:rPr lang="pl-PL" altLang="pl-PL" sz="18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Drzonków, Racula – już mają Internet”</a:t>
            </a:r>
            <a:endParaRPr lang="pl-PL" altLang="pl-PL" sz="180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ts val="2163"/>
              </a:lnSpc>
              <a:spcBef>
                <a:spcPct val="0"/>
              </a:spcBef>
              <a:buFontTx/>
              <a:buNone/>
            </a:pPr>
            <a:endParaRPr lang="pl-PL" altLang="pl-PL" sz="1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ts val="2163"/>
              </a:lnSpc>
              <a:spcBef>
                <a:spcPct val="0"/>
              </a:spcBef>
              <a:buFontTx/>
              <a:buNone/>
            </a:pPr>
            <a:r>
              <a:rPr lang="pl-PL" altLang="pl-PL" sz="1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Działanie 8.4 </a:t>
            </a:r>
          </a:p>
          <a:p>
            <a:pPr algn="just" eaLnBrk="1" hangingPunct="1">
              <a:lnSpc>
                <a:spcPts val="2163"/>
              </a:lnSpc>
              <a:spcBef>
                <a:spcPct val="0"/>
              </a:spcBef>
              <a:buFontTx/>
              <a:buNone/>
            </a:pPr>
            <a:r>
              <a:rPr lang="pl-PL" altLang="pl-PL" sz="1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Zapewnienie dostępu do Internetu </a:t>
            </a:r>
          </a:p>
          <a:p>
            <a:pPr algn="just" eaLnBrk="1" hangingPunct="1">
              <a:lnSpc>
                <a:spcPts val="2163"/>
              </a:lnSpc>
              <a:spcBef>
                <a:spcPct val="0"/>
              </a:spcBef>
              <a:buFontTx/>
              <a:buNone/>
            </a:pPr>
            <a:r>
              <a:rPr lang="pl-PL" altLang="pl-PL" sz="1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 etapie „ostatniej mili”</a:t>
            </a:r>
            <a:endParaRPr lang="pl-PL" altLang="pl-PL" sz="1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ts val="2163"/>
              </a:lnSpc>
              <a:spcBef>
                <a:spcPct val="0"/>
              </a:spcBef>
              <a:buFontTx/>
              <a:buNone/>
            </a:pPr>
            <a:endParaRPr lang="pl-PL" altLang="pl-PL" sz="10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ts val="2163"/>
              </a:lnSpc>
              <a:spcBef>
                <a:spcPct val="0"/>
              </a:spcBef>
              <a:buFontTx/>
              <a:buNone/>
            </a:pPr>
            <a:r>
              <a:rPr lang="pl-PL" altLang="pl-PL" sz="1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Nr projektu: </a:t>
            </a:r>
          </a:p>
          <a:p>
            <a:pPr eaLnBrk="1" hangingPunct="1">
              <a:lnSpc>
                <a:spcPts val="2163"/>
              </a:lnSpc>
              <a:spcBef>
                <a:spcPct val="0"/>
              </a:spcBef>
              <a:buFontTx/>
              <a:buNone/>
            </a:pPr>
            <a:r>
              <a:rPr lang="pl-PL" altLang="pl-PL" sz="1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POIG.08.04.00-08-455/10</a:t>
            </a:r>
            <a:endParaRPr lang="pl-PL" altLang="pl-PL" sz="1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ts val="2163"/>
              </a:lnSpc>
              <a:spcBef>
                <a:spcPct val="0"/>
              </a:spcBef>
              <a:buFontTx/>
              <a:buNone/>
            </a:pPr>
            <a:endParaRPr lang="pl-PL" altLang="pl-PL" sz="10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ts val="2163"/>
              </a:lnSpc>
              <a:spcBef>
                <a:spcPct val="0"/>
              </a:spcBef>
              <a:buFontTx/>
              <a:buNone/>
            </a:pPr>
            <a:r>
              <a:rPr lang="pl-PL" altLang="pl-PL" sz="1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Realizacja:</a:t>
            </a:r>
          </a:p>
          <a:p>
            <a:pPr eaLnBrk="1" hangingPunct="1">
              <a:lnSpc>
                <a:spcPts val="2163"/>
              </a:lnSpc>
              <a:spcBef>
                <a:spcPct val="0"/>
              </a:spcBef>
              <a:buFontTx/>
              <a:buNone/>
            </a:pPr>
            <a:r>
              <a:rPr lang="pl-PL" altLang="pl-PL" sz="1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01.10.2011 – 31.03.2013</a:t>
            </a:r>
            <a:endParaRPr lang="pl-PL" altLang="pl-PL" sz="1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Obraz 12" descr="UE+EFRR_L-kolor.jp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7439347" y="6418659"/>
            <a:ext cx="1381125" cy="466725"/>
          </a:xfrm>
          <a:prstGeom prst="rect">
            <a:avLst/>
          </a:prstGeom>
          <a:noFill/>
          <a:effectLst>
            <a:softEdge rad="127000"/>
          </a:effectLst>
          <a:extLst/>
        </p:spPr>
      </p:pic>
      <p:sp>
        <p:nvSpPr>
          <p:cNvPr id="5126" name="Rectangle 5"/>
          <p:cNvSpPr>
            <a:spLocks noChangeArrowheads="1"/>
          </p:cNvSpPr>
          <p:nvPr/>
        </p:nvSpPr>
        <p:spPr bwMode="auto">
          <a:xfrm>
            <a:off x="144463" y="6459538"/>
            <a:ext cx="59404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2247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8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                                                     „Dotacje na innowacje”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l-PL" altLang="pl-PL" sz="8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	                         „Inwestujemy w Waszą przyszłość”</a:t>
            </a:r>
          </a:p>
        </p:txBody>
      </p:sp>
      <p:pic>
        <p:nvPicPr>
          <p:cNvPr id="12" name="Obraz 11" descr="INNOWACYJNA_GOSPODARKA.jpg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323528" y="6204917"/>
            <a:ext cx="1543051" cy="752475"/>
          </a:xfrm>
          <a:prstGeom prst="rect">
            <a:avLst/>
          </a:prstGeom>
          <a:noFill/>
          <a:effectLst>
            <a:softEdge rad="254000"/>
          </a:effectLst>
          <a:extLst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850" y="0"/>
            <a:ext cx="8496300" cy="1125538"/>
          </a:xfrm>
        </p:spPr>
        <p:txBody>
          <a:bodyPr/>
          <a:lstStyle/>
          <a:p>
            <a:pPr>
              <a:defRPr/>
            </a:pPr>
            <a:r>
              <a:rPr lang="pl-PL" sz="4800" dirty="0" smtClean="0"/>
              <a:t>Działania inwestycyjne </a:t>
            </a:r>
            <a:endParaRPr lang="pl-PL" sz="4800" dirty="0"/>
          </a:p>
        </p:txBody>
      </p:sp>
      <p:pic>
        <p:nvPicPr>
          <p:cNvPr id="7" name="Obraz 6" descr="Mapa 065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11960" y="1484784"/>
            <a:ext cx="4685862" cy="4176464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6148" name="Prostokąt 5"/>
          <p:cNvSpPr>
            <a:spLocks noChangeArrowheads="1"/>
          </p:cNvSpPr>
          <p:nvPr/>
        </p:nvSpPr>
        <p:spPr bwMode="auto">
          <a:xfrm>
            <a:off x="323850" y="1916113"/>
            <a:ext cx="4032250" cy="344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18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„Wilkanowo, Świdnica,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18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Barcikowice, Cigacice, Zawada,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18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Krępa – już mają Internet”</a:t>
            </a:r>
            <a:endParaRPr lang="pl-PL" altLang="pl-PL" sz="180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Działanie 8.4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l-PL" altLang="pl-PL" sz="1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Zapewnienie dostępu do Internetu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l-PL" altLang="pl-PL" sz="1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 etapie „ostatniej mili”</a:t>
            </a:r>
            <a:endParaRPr lang="pl-PL" altLang="pl-PL" sz="1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0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Nr projektu: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POIG.08.04.00-08-065/11</a:t>
            </a:r>
            <a:endParaRPr lang="pl-PL" altLang="pl-PL" sz="1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0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Realizacja: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01.10.2012 – 31.03.2015</a:t>
            </a:r>
            <a:endParaRPr lang="pl-PL" altLang="pl-PL" sz="1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Obraz 12" descr="UE+EFRR_L-kolor.jp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7439347" y="6418659"/>
            <a:ext cx="1381125" cy="466725"/>
          </a:xfrm>
          <a:prstGeom prst="rect">
            <a:avLst/>
          </a:prstGeom>
          <a:noFill/>
          <a:effectLst>
            <a:softEdge rad="127000"/>
          </a:effectLst>
          <a:extLst/>
        </p:spPr>
      </p:pic>
      <p:sp>
        <p:nvSpPr>
          <p:cNvPr id="6150" name="Rectangle 5"/>
          <p:cNvSpPr>
            <a:spLocks noChangeArrowheads="1"/>
          </p:cNvSpPr>
          <p:nvPr/>
        </p:nvSpPr>
        <p:spPr bwMode="auto">
          <a:xfrm>
            <a:off x="144463" y="6459538"/>
            <a:ext cx="59404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2247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8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                                                     „Dotacje na innowacje”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l-PL" altLang="pl-PL" sz="8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	                         „Inwestujemy w Waszą przyszłość”</a:t>
            </a:r>
          </a:p>
        </p:txBody>
      </p:sp>
      <p:pic>
        <p:nvPicPr>
          <p:cNvPr id="10" name="Obraz 11" descr="INNOWACYJNA_GOSPODARKA.jpg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323528" y="6204917"/>
            <a:ext cx="1543051" cy="752475"/>
          </a:xfrm>
          <a:prstGeom prst="rect">
            <a:avLst/>
          </a:prstGeom>
          <a:noFill/>
          <a:effectLst>
            <a:softEdge rad="254000"/>
          </a:effectLst>
          <a:extLst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850" y="0"/>
            <a:ext cx="8496300" cy="1125538"/>
          </a:xfrm>
        </p:spPr>
        <p:txBody>
          <a:bodyPr/>
          <a:lstStyle/>
          <a:p>
            <a:pPr>
              <a:defRPr/>
            </a:pPr>
            <a:r>
              <a:rPr lang="pl-PL" sz="4800" dirty="0" smtClean="0"/>
              <a:t>Działania inwestycyjne </a:t>
            </a:r>
            <a:endParaRPr lang="pl-PL" sz="4800" dirty="0"/>
          </a:p>
        </p:txBody>
      </p:sp>
      <p:sp>
        <p:nvSpPr>
          <p:cNvPr id="7171" name="Prostokąt 4"/>
          <p:cNvSpPr>
            <a:spLocks noChangeArrowheads="1"/>
          </p:cNvSpPr>
          <p:nvPr/>
        </p:nvSpPr>
        <p:spPr bwMode="auto">
          <a:xfrm>
            <a:off x="250825" y="2474913"/>
            <a:ext cx="4321175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lnSpc>
                <a:spcPts val="2163"/>
              </a:lnSpc>
              <a:spcBef>
                <a:spcPct val="0"/>
              </a:spcBef>
              <a:buFontTx/>
              <a:buNone/>
            </a:pPr>
            <a:r>
              <a:rPr lang="pl-PL" altLang="pl-PL" sz="18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„Gmina Świdnica – już ma Internet”</a:t>
            </a:r>
          </a:p>
          <a:p>
            <a:pPr eaLnBrk="1" hangingPunct="1">
              <a:lnSpc>
                <a:spcPts val="2163"/>
              </a:lnSpc>
              <a:spcBef>
                <a:spcPct val="0"/>
              </a:spcBef>
              <a:buFontTx/>
              <a:buNone/>
            </a:pPr>
            <a:endParaRPr lang="pl-PL" altLang="pl-PL" sz="1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ts val="2163"/>
              </a:lnSpc>
              <a:spcBef>
                <a:spcPct val="0"/>
              </a:spcBef>
              <a:buFontTx/>
              <a:buNone/>
            </a:pPr>
            <a:endParaRPr lang="pl-PL" altLang="pl-PL" sz="10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ts val="2163"/>
              </a:lnSpc>
              <a:spcBef>
                <a:spcPct val="0"/>
              </a:spcBef>
              <a:buFontTx/>
              <a:buNone/>
            </a:pPr>
            <a:endParaRPr lang="pl-PL" altLang="pl-PL" sz="1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ts val="2163"/>
              </a:lnSpc>
              <a:spcBef>
                <a:spcPct val="0"/>
              </a:spcBef>
              <a:buFontTx/>
              <a:buNone/>
            </a:pPr>
            <a:r>
              <a:rPr lang="pl-PL" altLang="pl-PL" sz="1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Realizacja inwestycji ze środków własnych</a:t>
            </a:r>
          </a:p>
          <a:p>
            <a:pPr eaLnBrk="1" hangingPunct="1">
              <a:lnSpc>
                <a:spcPts val="2163"/>
              </a:lnSpc>
              <a:spcBef>
                <a:spcPct val="0"/>
              </a:spcBef>
              <a:buFontTx/>
              <a:buNone/>
            </a:pPr>
            <a:endParaRPr lang="pl-PL" altLang="pl-PL" sz="1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ts val="2163"/>
              </a:lnSpc>
              <a:spcBef>
                <a:spcPct val="0"/>
              </a:spcBef>
              <a:buFontTx/>
              <a:buNone/>
            </a:pPr>
            <a:endParaRPr lang="pl-PL" altLang="pl-PL" sz="1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ts val="2163"/>
              </a:lnSpc>
              <a:spcBef>
                <a:spcPct val="0"/>
              </a:spcBef>
              <a:buFontTx/>
              <a:buNone/>
            </a:pPr>
            <a:endParaRPr lang="pl-PL" altLang="pl-PL" sz="1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ts val="2163"/>
              </a:lnSpc>
              <a:spcBef>
                <a:spcPct val="0"/>
              </a:spcBef>
              <a:buFontTx/>
              <a:buNone/>
            </a:pPr>
            <a:r>
              <a:rPr lang="pl-PL" altLang="pl-PL" sz="1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Realizacja:</a:t>
            </a:r>
          </a:p>
          <a:p>
            <a:pPr eaLnBrk="1" hangingPunct="1">
              <a:lnSpc>
                <a:spcPts val="2163"/>
              </a:lnSpc>
              <a:spcBef>
                <a:spcPct val="0"/>
              </a:spcBef>
              <a:buFontTx/>
              <a:buNone/>
            </a:pPr>
            <a:r>
              <a:rPr lang="pl-PL" altLang="pl-PL" sz="1800" b="1">
                <a:solidFill>
                  <a:schemeClr val="tx1"/>
                </a:solidFill>
                <a:latin typeface="Palatino Linotype" panose="02040502050505030304" pitchFamily="18" charset="0"/>
              </a:rPr>
              <a:t>od 01.11.2013 do 31.03.2015</a:t>
            </a:r>
          </a:p>
        </p:txBody>
      </p:sp>
      <p:pic>
        <p:nvPicPr>
          <p:cNvPr id="28674" name="Picture 2" descr="http://terra.net.pl/images/mgthumbnails/Mapa%20zasigu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8580" y="1538064"/>
            <a:ext cx="4533900" cy="4267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850" y="0"/>
            <a:ext cx="8496300" cy="1125538"/>
          </a:xfrm>
        </p:spPr>
        <p:txBody>
          <a:bodyPr/>
          <a:lstStyle/>
          <a:p>
            <a:pPr>
              <a:defRPr/>
            </a:pPr>
            <a:r>
              <a:rPr lang="pl-PL" sz="4800" dirty="0" smtClean="0"/>
              <a:t>Działania inwestycyjne </a:t>
            </a:r>
            <a:endParaRPr lang="pl-PL" sz="4800" dirty="0"/>
          </a:p>
        </p:txBody>
      </p:sp>
      <p:sp>
        <p:nvSpPr>
          <p:cNvPr id="8195" name="Prostokąt 4"/>
          <p:cNvSpPr>
            <a:spLocks noChangeArrowheads="1"/>
          </p:cNvSpPr>
          <p:nvPr/>
        </p:nvSpPr>
        <p:spPr bwMode="auto">
          <a:xfrm>
            <a:off x="179388" y="1833563"/>
            <a:ext cx="8208962" cy="404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lnSpc>
                <a:spcPts val="2163"/>
              </a:lnSpc>
              <a:spcBef>
                <a:spcPct val="0"/>
              </a:spcBef>
              <a:buFontTx/>
              <a:buNone/>
            </a:pPr>
            <a:r>
              <a:rPr lang="pl-PL" altLang="pl-PL" sz="18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„Internet oknem na świat – przeciwdziałanie </a:t>
            </a:r>
          </a:p>
          <a:p>
            <a:pPr eaLnBrk="1" hangingPunct="1">
              <a:lnSpc>
                <a:spcPts val="2163"/>
              </a:lnSpc>
              <a:spcBef>
                <a:spcPct val="0"/>
              </a:spcBef>
              <a:buFontTx/>
              <a:buNone/>
            </a:pPr>
            <a:r>
              <a:rPr lang="pl-PL" altLang="pl-PL" sz="18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wykluczeniu cyfrowemu eInclusion </a:t>
            </a:r>
          </a:p>
          <a:p>
            <a:pPr eaLnBrk="1" hangingPunct="1">
              <a:lnSpc>
                <a:spcPts val="2163"/>
              </a:lnSpc>
              <a:spcBef>
                <a:spcPct val="0"/>
              </a:spcBef>
              <a:buFontTx/>
              <a:buNone/>
            </a:pPr>
            <a:r>
              <a:rPr lang="pl-PL" altLang="pl-PL" sz="18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w Gminie Zielona Góra”</a:t>
            </a:r>
          </a:p>
          <a:p>
            <a:pPr eaLnBrk="1" hangingPunct="1">
              <a:lnSpc>
                <a:spcPts val="2163"/>
              </a:lnSpc>
              <a:spcBef>
                <a:spcPct val="0"/>
              </a:spcBef>
              <a:buFontTx/>
              <a:buNone/>
            </a:pPr>
            <a:endParaRPr lang="pl-PL" altLang="pl-PL" sz="1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ts val="2163"/>
              </a:lnSpc>
              <a:spcBef>
                <a:spcPct val="0"/>
              </a:spcBef>
              <a:buFontTx/>
              <a:buNone/>
            </a:pPr>
            <a:r>
              <a:rPr lang="pl-PL" altLang="pl-PL" sz="1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Działanie 8.3 </a:t>
            </a:r>
          </a:p>
          <a:p>
            <a:pPr algn="just" eaLnBrk="1" hangingPunct="1">
              <a:lnSpc>
                <a:spcPts val="2163"/>
              </a:lnSpc>
              <a:spcBef>
                <a:spcPct val="0"/>
              </a:spcBef>
              <a:buFontTx/>
              <a:buNone/>
            </a:pPr>
            <a:r>
              <a:rPr lang="pl-PL" altLang="pl-PL" sz="1800" b="1">
                <a:solidFill>
                  <a:schemeClr val="tx1"/>
                </a:solidFill>
                <a:latin typeface="Palatino Linotype" panose="02040502050505030304" pitchFamily="18" charset="0"/>
              </a:rPr>
              <a:t>„Przeciwdziałanie wykluczeniu cyfrowemu </a:t>
            </a:r>
          </a:p>
          <a:p>
            <a:pPr algn="just" eaLnBrk="1" hangingPunct="1">
              <a:lnSpc>
                <a:spcPts val="2163"/>
              </a:lnSpc>
              <a:spcBef>
                <a:spcPct val="0"/>
              </a:spcBef>
              <a:buFontTx/>
              <a:buNone/>
            </a:pPr>
            <a:r>
              <a:rPr lang="pl-PL" altLang="pl-PL" sz="1800" b="1">
                <a:solidFill>
                  <a:schemeClr val="tx1"/>
                </a:solidFill>
                <a:latin typeface="Palatino Linotype" panose="02040502050505030304" pitchFamily="18" charset="0"/>
              </a:rPr>
              <a:t>  – eInclusion”</a:t>
            </a:r>
          </a:p>
          <a:p>
            <a:pPr algn="just" eaLnBrk="1" hangingPunct="1">
              <a:lnSpc>
                <a:spcPts val="2163"/>
              </a:lnSpc>
              <a:spcBef>
                <a:spcPct val="0"/>
              </a:spcBef>
              <a:buFontTx/>
              <a:buNone/>
            </a:pPr>
            <a:endParaRPr lang="pl-PL" altLang="pl-PL" sz="10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ts val="2163"/>
              </a:lnSpc>
              <a:spcBef>
                <a:spcPct val="0"/>
              </a:spcBef>
              <a:buFontTx/>
              <a:buNone/>
            </a:pPr>
            <a:r>
              <a:rPr lang="pl-PL" altLang="pl-PL" sz="1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Nr projektu: </a:t>
            </a:r>
          </a:p>
          <a:p>
            <a:pPr eaLnBrk="1" hangingPunct="1">
              <a:lnSpc>
                <a:spcPts val="2163"/>
              </a:lnSpc>
              <a:spcBef>
                <a:spcPct val="0"/>
              </a:spcBef>
              <a:buFontTx/>
              <a:buNone/>
            </a:pPr>
            <a:r>
              <a:rPr lang="pl-PL" altLang="pl-PL" sz="1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POIG.08.03.00 -08-061/09</a:t>
            </a:r>
            <a:endParaRPr lang="pl-PL" altLang="pl-PL" sz="10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ts val="2163"/>
              </a:lnSpc>
              <a:spcBef>
                <a:spcPct val="0"/>
              </a:spcBef>
              <a:buFontTx/>
              <a:buNone/>
            </a:pPr>
            <a:endParaRPr lang="pl-PL" altLang="pl-PL" sz="1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ts val="2163"/>
              </a:lnSpc>
              <a:spcBef>
                <a:spcPct val="0"/>
              </a:spcBef>
              <a:buFontTx/>
              <a:buNone/>
            </a:pPr>
            <a:r>
              <a:rPr lang="pl-PL" altLang="pl-PL" sz="1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Realizacja:</a:t>
            </a:r>
          </a:p>
          <a:p>
            <a:pPr eaLnBrk="1" hangingPunct="1">
              <a:lnSpc>
                <a:spcPts val="2163"/>
              </a:lnSpc>
              <a:spcBef>
                <a:spcPct val="0"/>
              </a:spcBef>
              <a:buFontTx/>
              <a:buNone/>
            </a:pPr>
            <a:r>
              <a:rPr lang="pl-PL" altLang="pl-PL" sz="1800" b="1">
                <a:solidFill>
                  <a:schemeClr val="tx1"/>
                </a:solidFill>
                <a:latin typeface="Palatino Linotype" panose="02040502050505030304" pitchFamily="18" charset="0"/>
              </a:rPr>
              <a:t>od 01.10.2014 do 30.09.2016 jako wykonawca</a:t>
            </a:r>
          </a:p>
          <a:p>
            <a:pPr eaLnBrk="1" hangingPunct="1">
              <a:lnSpc>
                <a:spcPts val="2163"/>
              </a:lnSpc>
              <a:spcBef>
                <a:spcPct val="0"/>
              </a:spcBef>
              <a:buFontTx/>
              <a:buNone/>
            </a:pPr>
            <a:r>
              <a:rPr lang="pl-PL" altLang="pl-PL" sz="1800">
                <a:solidFill>
                  <a:schemeClr val="tx1"/>
                </a:solidFill>
                <a:latin typeface="Palatino Linotype" panose="02040502050505030304" pitchFamily="18" charset="0"/>
              </a:rPr>
              <a:t>od 01.10.2013 do 30.09.2014 jako podwykonawca</a:t>
            </a:r>
          </a:p>
        </p:txBody>
      </p:sp>
      <p:pic>
        <p:nvPicPr>
          <p:cNvPr id="8197" name="Picture 5" descr="Z:\00TERRA TELEKOM start\Mapa Była gmina Zielona Gór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340768"/>
            <a:ext cx="3611314" cy="51333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az 12" descr="UE+EFRR_L-kolor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7439347" y="6418659"/>
            <a:ext cx="1381125" cy="466725"/>
          </a:xfrm>
          <a:prstGeom prst="rect">
            <a:avLst/>
          </a:prstGeom>
          <a:noFill/>
          <a:effectLst>
            <a:softEdge rad="127000"/>
          </a:effectLst>
          <a:extLst/>
        </p:spPr>
      </p:pic>
      <p:sp>
        <p:nvSpPr>
          <p:cNvPr id="9219" name="Rectangle 5"/>
          <p:cNvSpPr>
            <a:spLocks noChangeArrowheads="1"/>
          </p:cNvSpPr>
          <p:nvPr/>
        </p:nvSpPr>
        <p:spPr bwMode="auto">
          <a:xfrm>
            <a:off x="144463" y="6459538"/>
            <a:ext cx="59404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2247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8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                                                     „Dotacje na innowacje”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l-PL" altLang="pl-PL" sz="8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	                         „Inwestujemy w Waszą przyszłość”</a:t>
            </a:r>
          </a:p>
        </p:txBody>
      </p:sp>
      <p:pic>
        <p:nvPicPr>
          <p:cNvPr id="13" name="Obraz 11" descr="INNOWACYJNA_GOSPODARKA.jp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323528" y="6204917"/>
            <a:ext cx="1543051" cy="752475"/>
          </a:xfrm>
          <a:prstGeom prst="rect">
            <a:avLst/>
          </a:prstGeom>
          <a:noFill/>
          <a:effectLst>
            <a:softEdge rad="254000"/>
          </a:effectLst>
          <a:extLst/>
        </p:spPr>
      </p:pic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138666" y="1628800"/>
            <a:ext cx="5513453" cy="453650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6151" name="Text Box 71"/>
          <p:cNvSpPr txBox="1">
            <a:spLocks noChangeArrowheads="1"/>
          </p:cNvSpPr>
          <p:nvPr/>
        </p:nvSpPr>
        <p:spPr bwMode="auto">
          <a:xfrm>
            <a:off x="5651500" y="1484313"/>
            <a:ext cx="3673475" cy="386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78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7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18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„Elektroniczna realizacja teleinformatycznych usług biznesowych oraz rozliczeń księgowych w ramach B2B TERRA.NET.PL”</a:t>
            </a:r>
            <a:endParaRPr lang="pl-PL" altLang="pl-PL" sz="180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7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7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7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Działanie 8.2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7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Wspieranie wdrażania elektronicznego biznesu typu B2B</a:t>
            </a:r>
            <a:endParaRPr lang="pl-PL" altLang="pl-PL" sz="17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7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pl-PL" altLang="pl-PL" sz="17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7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Nr projektu: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7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POIG.08.02.00-08-019/12</a:t>
            </a:r>
            <a:endParaRPr lang="pl-PL" altLang="pl-PL" sz="17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7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pl-PL" altLang="pl-PL" sz="17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7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Realizacja: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7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01.01.2013 – 31.12.2014</a:t>
            </a:r>
            <a:endParaRPr lang="pl-PL" altLang="pl-PL" sz="17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7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9" name="Tytuł 1"/>
          <p:cNvSpPr txBox="1">
            <a:spLocks/>
          </p:cNvSpPr>
          <p:nvPr/>
        </p:nvSpPr>
        <p:spPr>
          <a:xfrm>
            <a:off x="323850" y="115888"/>
            <a:ext cx="8496300" cy="1125537"/>
          </a:xfrm>
          <a:prstGeom prst="rect">
            <a:avLst/>
          </a:prstGeom>
        </p:spPr>
        <p:txBody>
          <a:bodyPr anchor="b"/>
          <a:lstStyle>
            <a:lvl1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  <a:lvl2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2pPr>
            <a:lvl3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3pPr>
            <a:lvl4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4pPr>
            <a:lvl5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5pPr>
            <a:lvl6pPr marL="4572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6pPr>
            <a:lvl7pPr marL="9144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7pPr>
            <a:lvl8pPr marL="13716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8pPr>
            <a:lvl9pPr marL="18288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9pPr>
          </a:lstStyle>
          <a:p>
            <a:pPr>
              <a:defRPr/>
            </a:pPr>
            <a:r>
              <a:rPr lang="pl-PL" sz="4800" smtClean="0"/>
              <a:t>Działania inwestycyjne </a:t>
            </a:r>
            <a:endParaRPr lang="pl-PL" sz="4800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>
              <a:defRPr/>
            </a:pPr>
            <a:r>
              <a:rPr lang="pl-PL" dirty="0" smtClean="0"/>
              <a:t>KONCESJA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850" y="1600200"/>
            <a:ext cx="8686800" cy="5141913"/>
          </a:xfrm>
        </p:spPr>
        <p:txBody>
          <a:bodyPr/>
          <a:lstStyle/>
          <a:p>
            <a:pPr marL="0" indent="3316288" algn="just">
              <a:buFont typeface="Arial" charset="0"/>
              <a:buNone/>
              <a:defRPr/>
            </a:pPr>
            <a:r>
              <a:rPr lang="pl-PL" sz="2300" dirty="0" smtClean="0"/>
              <a:t>    </a:t>
            </a:r>
            <a:r>
              <a:rPr lang="pl-PL" sz="2300" dirty="0" smtClean="0">
                <a:solidFill>
                  <a:schemeClr val="tx1"/>
                </a:solidFill>
              </a:rPr>
              <a:t>Stowarzyszenie </a:t>
            </a:r>
            <a:r>
              <a:rPr lang="pl-PL" sz="2300" dirty="0">
                <a:solidFill>
                  <a:schemeClr val="tx1"/>
                </a:solidFill>
              </a:rPr>
              <a:t>„Aglomeracja </a:t>
            </a:r>
            <a:endParaRPr lang="pl-PL" sz="2300" dirty="0" smtClean="0">
              <a:solidFill>
                <a:schemeClr val="tx1"/>
              </a:solidFill>
            </a:endParaRPr>
          </a:p>
          <a:p>
            <a:pPr marL="0" indent="3316288" algn="just">
              <a:buFont typeface="Arial" charset="0"/>
              <a:buNone/>
              <a:defRPr/>
            </a:pPr>
            <a:r>
              <a:rPr lang="pl-PL" sz="2300" dirty="0" smtClean="0">
                <a:solidFill>
                  <a:schemeClr val="tx1"/>
                </a:solidFill>
              </a:rPr>
              <a:t>    Zielonogórska</a:t>
            </a:r>
            <a:r>
              <a:rPr lang="pl-PL" sz="2300" dirty="0">
                <a:solidFill>
                  <a:schemeClr val="tx1"/>
                </a:solidFill>
              </a:rPr>
              <a:t>” </a:t>
            </a:r>
            <a:r>
              <a:rPr lang="pl-PL" sz="2300" dirty="0" smtClean="0">
                <a:solidFill>
                  <a:schemeClr val="tx1"/>
                </a:solidFill>
              </a:rPr>
              <a:t>w dniu 25.06.2015r</a:t>
            </a:r>
            <a:r>
              <a:rPr lang="pl-PL" sz="2300" dirty="0">
                <a:solidFill>
                  <a:schemeClr val="tx1"/>
                </a:solidFill>
              </a:rPr>
              <a:t>. </a:t>
            </a:r>
            <a:endParaRPr lang="pl-PL" sz="2300" dirty="0" smtClean="0">
              <a:solidFill>
                <a:schemeClr val="tx1"/>
              </a:solidFill>
            </a:endParaRPr>
          </a:p>
          <a:p>
            <a:pPr marL="0" indent="3316288" algn="just">
              <a:buFont typeface="Arial" charset="0"/>
              <a:buNone/>
              <a:defRPr/>
            </a:pPr>
            <a:r>
              <a:rPr lang="pl-PL" sz="2300" dirty="0" smtClean="0">
                <a:solidFill>
                  <a:schemeClr val="tx1"/>
                </a:solidFill>
              </a:rPr>
              <a:t>    podpisało  umowę  koncesyjną </a:t>
            </a:r>
          </a:p>
          <a:p>
            <a:pPr marL="0" indent="3316288" algn="just">
              <a:buFont typeface="Arial" charset="0"/>
              <a:buNone/>
              <a:defRPr/>
            </a:pPr>
            <a:r>
              <a:rPr lang="pl-PL" sz="2300" dirty="0" smtClean="0">
                <a:solidFill>
                  <a:schemeClr val="tx1"/>
                </a:solidFill>
              </a:rPr>
              <a:t>    z</a:t>
            </a:r>
            <a:r>
              <a:rPr lang="pl-PL" sz="2300" dirty="0">
                <a:solidFill>
                  <a:schemeClr val="tx1"/>
                </a:solidFill>
              </a:rPr>
              <a:t> firmą TERRA TELEKOM SP. Z O.O. (dawniej TERRA.NET.PL TOMASZ GUZOWSKI), </a:t>
            </a:r>
            <a:r>
              <a:rPr lang="pl-PL" sz="2300" dirty="0" smtClean="0">
                <a:solidFill>
                  <a:schemeClr val="tx1"/>
                </a:solidFill>
              </a:rPr>
              <a:t>na </a:t>
            </a:r>
            <a:r>
              <a:rPr lang="pl-PL" sz="2300" dirty="0">
                <a:solidFill>
                  <a:schemeClr val="tx1"/>
                </a:solidFill>
              </a:rPr>
              <a:t>świadczenie usług komercyjnego dostępu do szerokopasmowego Internetu na częstotliwościach radiowych będących w rezerwacji Stowarzyszenia zgodnie z decyzją Prezesa Urzędu Komunikacji Elektronicznej, </a:t>
            </a:r>
            <a:r>
              <a:rPr lang="pl-PL" sz="2300" dirty="0" smtClean="0">
                <a:solidFill>
                  <a:schemeClr val="tx1"/>
                </a:solidFill>
              </a:rPr>
              <a:t>cztery </a:t>
            </a:r>
            <a:r>
              <a:rPr lang="pl-PL" sz="2300" dirty="0">
                <a:solidFill>
                  <a:schemeClr val="tx1"/>
                </a:solidFill>
              </a:rPr>
              <a:t>dupleksowe kanały radiowe, każdy o szerokości 3,5 MHz, o numerach: 21, 22, 23 i 24, z zakresu 3600-3800 MHz na obszarze koncesyjnym </a:t>
            </a:r>
            <a:r>
              <a:rPr lang="pl-PL" sz="2300" dirty="0" smtClean="0">
                <a:solidFill>
                  <a:schemeClr val="tx1"/>
                </a:solidFill>
              </a:rPr>
              <a:t>08.2.    </a:t>
            </a:r>
          </a:p>
          <a:p>
            <a:pPr marL="0" indent="0" algn="ctr">
              <a:buFont typeface="Arial" charset="0"/>
              <a:buNone/>
              <a:defRPr/>
            </a:pPr>
            <a:r>
              <a:rPr lang="pl-PL" sz="2300" dirty="0" smtClean="0">
                <a:hlinkClick r:id="rId2"/>
              </a:rPr>
              <a:t>http://gorzow.tvp.pl/20613238/czy-biale-plamy-na-internetowej-mapie-regionu-znikna</a:t>
            </a:r>
            <a:r>
              <a:rPr lang="pl-PL" sz="2300" dirty="0" smtClean="0"/>
              <a:t> z dnia 25.06.2015</a:t>
            </a:r>
            <a:endParaRPr lang="pl-PL" sz="2300" dirty="0"/>
          </a:p>
          <a:p>
            <a:pPr marL="0" indent="0" algn="just">
              <a:buFont typeface="Arial" charset="0"/>
              <a:buNone/>
              <a:defRPr/>
            </a:pPr>
            <a:endParaRPr lang="pl-PL" sz="2300" dirty="0"/>
          </a:p>
          <a:p>
            <a:pPr algn="just">
              <a:buFont typeface="Arial" charset="0"/>
              <a:buChar char="•"/>
              <a:defRPr/>
            </a:pPr>
            <a:endParaRPr lang="pl-PL" sz="2300" dirty="0"/>
          </a:p>
        </p:txBody>
      </p:sp>
      <p:pic>
        <p:nvPicPr>
          <p:cNvPr id="10244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04813"/>
            <a:ext cx="3600450" cy="260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-171450"/>
            <a:ext cx="8229600" cy="1600200"/>
          </a:xfrm>
        </p:spPr>
        <p:txBody>
          <a:bodyPr/>
          <a:lstStyle/>
          <a:p>
            <a:pPr algn="r">
              <a:defRPr/>
            </a:pPr>
            <a:r>
              <a:rPr lang="pl-PL" dirty="0" smtClean="0"/>
              <a:t>KONCESJA</a:t>
            </a:r>
            <a:endParaRPr lang="pl-PL" dirty="0"/>
          </a:p>
        </p:txBody>
      </p:sp>
      <p:pic>
        <p:nvPicPr>
          <p:cNvPr id="6" name="Czy białe plamy na internetowej mapie regionu znikną - TVP3 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31913" y="1431925"/>
            <a:ext cx="6696075" cy="5022850"/>
          </a:xfr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ierownictwo">
  <a:themeElements>
    <a:clrScheme name="Kierownictwo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Kierownictw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Kierownictw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Kierownictwo">
    <a:dk1>
      <a:sysClr val="windowText" lastClr="000000"/>
    </a:dk1>
    <a:lt1>
      <a:sysClr val="window" lastClr="FFFFFF"/>
    </a:lt1>
    <a:dk2>
      <a:srgbClr val="2F5897"/>
    </a:dk2>
    <a:lt2>
      <a:srgbClr val="E4E9EF"/>
    </a:lt2>
    <a:accent1>
      <a:srgbClr val="6076B4"/>
    </a:accent1>
    <a:accent2>
      <a:srgbClr val="9C5252"/>
    </a:accent2>
    <a:accent3>
      <a:srgbClr val="E68422"/>
    </a:accent3>
    <a:accent4>
      <a:srgbClr val="846648"/>
    </a:accent4>
    <a:accent5>
      <a:srgbClr val="63891F"/>
    </a:accent5>
    <a:accent6>
      <a:srgbClr val="758085"/>
    </a:accent6>
    <a:hlink>
      <a:srgbClr val="3399FF"/>
    </a:hlink>
    <a:folHlink>
      <a:srgbClr val="B2B2B2"/>
    </a:folHlink>
  </a:clrScheme>
  <a:fontScheme name="Kierownictwo">
    <a:majorFont>
      <a:latin typeface="Century Gothic"/>
      <a:ea typeface=""/>
      <a:cs typeface=""/>
      <a:font script="Jpan" typeface="HGｺﾞｼｯｸM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Palatino Linotype"/>
      <a:ea typeface=""/>
      <a:cs typeface=""/>
      <a:font script="Jpan" typeface="HGS明朝E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Browalli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Kierownictw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8575" cap="flat" cmpd="sng" algn="ctr">
        <a:solidFill>
          <a:schemeClr val="phClr"/>
        </a:solidFill>
        <a:prstDash val="solid"/>
      </a:ln>
      <a:ln w="508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50000">
            <a:schemeClr val="phClr">
              <a:tint val="80000"/>
              <a:satMod val="250000"/>
            </a:schemeClr>
          </a:gs>
          <a:gs pos="76000">
            <a:schemeClr val="phClr">
              <a:tint val="90000"/>
              <a:shade val="90000"/>
              <a:satMod val="200000"/>
            </a:schemeClr>
          </a:gs>
          <a:gs pos="92000">
            <a:schemeClr val="phClr">
              <a:tint val="90000"/>
              <a:shade val="70000"/>
              <a:satMod val="250000"/>
            </a:schemeClr>
          </a:gs>
        </a:gsLst>
        <a:path path="circle">
          <a:fillToRect l="50000" t="50000" r="50000" b="50000"/>
        </a:path>
      </a:gradFill>
      <a:blipFill>
        <a:blip xmlns:r="http://schemas.openxmlformats.org/officeDocument/2006/relationships" r:embed="rId1">
          <a:duotone>
            <a:schemeClr val="phClr">
              <a:tint val="95000"/>
            </a:schemeClr>
            <a:schemeClr val="phClr">
              <a:shade val="90000"/>
            </a:schemeClr>
          </a:duotone>
        </a:blip>
        <a:tile tx="0" ty="0" sx="100000" sy="100000" flip="none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1063</TotalTime>
  <Words>423</Words>
  <Application>Microsoft Office PowerPoint</Application>
  <PresentationFormat>Pokaz na ekranie (4:3)</PresentationFormat>
  <Paragraphs>174</Paragraphs>
  <Slides>13</Slides>
  <Notes>0</Notes>
  <HiddenSlides>0</HiddenSlides>
  <MMClips>1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20" baseType="lpstr">
      <vt:lpstr>Palatino Linotype</vt:lpstr>
      <vt:lpstr>Arial</vt:lpstr>
      <vt:lpstr>Century Gothic</vt:lpstr>
      <vt:lpstr>Courier New</vt:lpstr>
      <vt:lpstr>Calibri</vt:lpstr>
      <vt:lpstr>Times New Roman</vt:lpstr>
      <vt:lpstr>Kierownictwo</vt:lpstr>
      <vt:lpstr>TERRA TELEKOM SP.  Z  O. O. (dawniej  TERRA.NET.PL Tomasz Guzowski) ul. Poznańska 20C 65-138 Zielona Góra</vt:lpstr>
      <vt:lpstr>Prezentacja programu PowerPoint</vt:lpstr>
      <vt:lpstr>Działania inwestycyjne </vt:lpstr>
      <vt:lpstr>Działania inwestycyjne </vt:lpstr>
      <vt:lpstr>Działania inwestycyjne </vt:lpstr>
      <vt:lpstr>Działania inwestycyjne </vt:lpstr>
      <vt:lpstr>Prezentacja programu PowerPoint</vt:lpstr>
      <vt:lpstr>KONCESJA</vt:lpstr>
      <vt:lpstr>KONCESJA</vt:lpstr>
      <vt:lpstr>Prezentacja programu PowerPoint</vt:lpstr>
      <vt:lpstr>Prezentacja programu PowerPoint</vt:lpstr>
      <vt:lpstr>Rezultaty społeczne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Agnieszka Lasota</dc:creator>
  <cp:lastModifiedBy>Krasowski Krzysztof</cp:lastModifiedBy>
  <cp:revision>89</cp:revision>
  <cp:lastPrinted>2015-12-28T14:40:58Z</cp:lastPrinted>
  <dcterms:created xsi:type="dcterms:W3CDTF">2013-08-21T23:16:08Z</dcterms:created>
  <dcterms:modified xsi:type="dcterms:W3CDTF">2016-04-19T11:35:31Z</dcterms:modified>
</cp:coreProperties>
</file>