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3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620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0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pl-PL" altLang="pl-PL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pl-PL" altLang="pl-P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pl-PL" altLang="pl-PL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633EE53B-C7D5-4F43-871D-3F967CE5DC7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27245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91D0A1-5DDF-454A-9B18-F9A2E15ECDD9}" type="slidenum">
              <a:rPr lang="pl-PL" altLang="pl-PL"/>
              <a:pPr/>
              <a:t>1</a:t>
            </a:fld>
            <a:endParaRPr lang="pl-PL" altLang="pl-PL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789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91248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634A5A-F350-4F9E-9D78-EF594C3CDB60}" type="slidenum">
              <a:rPr lang="pl-PL" altLang="pl-PL"/>
              <a:pPr/>
              <a:t>10</a:t>
            </a:fld>
            <a:endParaRPr lang="pl-PL" altLang="pl-PL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71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81442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803F1F-0AF7-4C17-BF5C-088B380D38AE}" type="slidenum">
              <a:rPr lang="pl-PL" altLang="pl-PL"/>
              <a:pPr/>
              <a:t>11</a:t>
            </a:fld>
            <a:endParaRPr lang="pl-PL" altLang="pl-PL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81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50412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A2A987-229E-4270-8EF6-DD635D4EB2A4}" type="slidenum">
              <a:rPr lang="pl-PL" altLang="pl-PL"/>
              <a:pPr/>
              <a:t>12</a:t>
            </a:fld>
            <a:endParaRPr lang="pl-PL" altLang="pl-PL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915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51846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1D122B-64D4-4260-AAB7-FA217D3B096A}" type="slidenum">
              <a:rPr lang="pl-PL" altLang="pl-PL"/>
              <a:pPr/>
              <a:t>13</a:t>
            </a:fld>
            <a:endParaRPr lang="pl-PL" altLang="pl-PL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017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5341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90F106-D31D-41BD-8DB1-3A49EDB36E1D}" type="slidenum">
              <a:rPr lang="pl-PL" altLang="pl-PL"/>
              <a:pPr/>
              <a:t>14</a:t>
            </a:fld>
            <a:endParaRPr lang="pl-PL" altLang="pl-PL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20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92815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79D68F-8391-4D55-B415-0E6788DD67BD}" type="slidenum">
              <a:rPr lang="pl-PL" altLang="pl-PL"/>
              <a:pPr/>
              <a:t>15</a:t>
            </a:fld>
            <a:endParaRPr lang="pl-PL" altLang="pl-PL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222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98930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CC229D-4BC4-494B-995D-4403DE919ED0}" type="slidenum">
              <a:rPr lang="pl-PL" altLang="pl-PL"/>
              <a:pPr/>
              <a:t>16</a:t>
            </a:fld>
            <a:endParaRPr lang="pl-PL" altLang="pl-PL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325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05074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08A016-6199-485C-B356-FD3387280B7D}" type="slidenum">
              <a:rPr lang="pl-PL" altLang="pl-PL"/>
              <a:pPr/>
              <a:t>17</a:t>
            </a:fld>
            <a:endParaRPr lang="pl-PL" altLang="pl-PL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427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97170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FF84CA-A7D7-41C2-B3EC-1D934356ED99}" type="slidenum">
              <a:rPr lang="pl-PL" altLang="pl-PL"/>
              <a:pPr/>
              <a:t>18</a:t>
            </a:fld>
            <a:endParaRPr lang="pl-PL" altLang="pl-PL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529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66070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741160-E74A-4167-BD42-AB40D060868F}" type="slidenum">
              <a:rPr lang="pl-PL" altLang="pl-PL"/>
              <a:pPr/>
              <a:t>19</a:t>
            </a:fld>
            <a:endParaRPr lang="pl-PL" altLang="pl-PL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632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24783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5707C2-C9C7-4F75-82BB-C150C459F536}" type="slidenum">
              <a:rPr lang="pl-PL" altLang="pl-PL"/>
              <a:pPr/>
              <a:t>2</a:t>
            </a:fld>
            <a:endParaRPr lang="pl-PL" altLang="pl-PL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891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230664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C1C703-8E3B-44AA-932B-C698D7D32865}" type="slidenum">
              <a:rPr lang="pl-PL" altLang="pl-PL"/>
              <a:pPr/>
              <a:t>20</a:t>
            </a:fld>
            <a:endParaRPr lang="pl-PL" altLang="pl-PL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734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33197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59A224-6AB4-4E3B-9AD0-6446DE6E9F5E}" type="slidenum">
              <a:rPr lang="pl-PL" altLang="pl-PL"/>
              <a:pPr/>
              <a:t>21</a:t>
            </a:fld>
            <a:endParaRPr lang="pl-PL" altLang="pl-PL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837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36222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38C630-72A9-4676-8AF1-C4ED24D02B82}" type="slidenum">
              <a:rPr lang="pl-PL" altLang="pl-PL"/>
              <a:pPr/>
              <a:t>22</a:t>
            </a:fld>
            <a:endParaRPr lang="pl-PL" altLang="pl-PL"/>
          </a:p>
        </p:txBody>
      </p:sp>
      <p:sp>
        <p:nvSpPr>
          <p:cNvPr id="593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786934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573023-45FC-4271-A9B1-B22EEBC4847B}" type="slidenum">
              <a:rPr lang="pl-PL" altLang="pl-PL"/>
              <a:pPr/>
              <a:t>23</a:t>
            </a:fld>
            <a:endParaRPr lang="pl-PL" altLang="pl-PL"/>
          </a:p>
        </p:txBody>
      </p:sp>
      <p:sp>
        <p:nvSpPr>
          <p:cNvPr id="604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2100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2D4BCF-FA6F-465E-90D9-0F41CB26B416}" type="slidenum">
              <a:rPr lang="pl-PL" altLang="pl-PL"/>
              <a:pPr/>
              <a:t>24</a:t>
            </a:fld>
            <a:endParaRPr lang="pl-PL" altLang="pl-PL"/>
          </a:p>
        </p:txBody>
      </p:sp>
      <p:sp>
        <p:nvSpPr>
          <p:cNvPr id="614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225628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3A3DAE-DA26-4BA1-A31C-B907AC8044F8}" type="slidenum">
              <a:rPr lang="pl-PL" altLang="pl-PL"/>
              <a:pPr/>
              <a:t>25</a:t>
            </a:fld>
            <a:endParaRPr lang="pl-PL" altLang="pl-PL"/>
          </a:p>
        </p:txBody>
      </p:sp>
      <p:sp>
        <p:nvSpPr>
          <p:cNvPr id="624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188273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E6F8DF-EAAC-4C43-A0B2-DD75CABC0ADB}" type="slidenum">
              <a:rPr lang="pl-PL" altLang="pl-PL"/>
              <a:pPr/>
              <a:t>26</a:t>
            </a:fld>
            <a:endParaRPr lang="pl-PL" altLang="pl-PL"/>
          </a:p>
        </p:txBody>
      </p:sp>
      <p:sp>
        <p:nvSpPr>
          <p:cNvPr id="634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6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384616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D40FFD-A1B9-446D-8E71-23F2D38E5337}" type="slidenum">
              <a:rPr lang="pl-PL" altLang="pl-PL"/>
              <a:pPr/>
              <a:t>27</a:t>
            </a:fld>
            <a:endParaRPr lang="pl-PL" altLang="pl-PL"/>
          </a:p>
        </p:txBody>
      </p:sp>
      <p:sp>
        <p:nvSpPr>
          <p:cNvPr id="645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6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994327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914EB9-44BE-4552-9F49-21D6F5AC97F7}" type="slidenum">
              <a:rPr lang="pl-PL" altLang="pl-PL"/>
              <a:pPr/>
              <a:t>28</a:t>
            </a:fld>
            <a:endParaRPr lang="pl-PL" altLang="pl-PL"/>
          </a:p>
        </p:txBody>
      </p:sp>
      <p:sp>
        <p:nvSpPr>
          <p:cNvPr id="655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18796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9FB211-339F-45E9-BEC4-14B1B046DD13}" type="slidenum">
              <a:rPr lang="pl-PL" altLang="pl-PL"/>
              <a:pPr/>
              <a:t>29</a:t>
            </a:fld>
            <a:endParaRPr lang="pl-PL" altLang="pl-PL"/>
          </a:p>
        </p:txBody>
      </p:sp>
      <p:sp>
        <p:nvSpPr>
          <p:cNvPr id="665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6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75127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7B622B-BFED-4FF1-B781-4E10A5C3A586}" type="slidenum">
              <a:rPr lang="pl-PL" altLang="pl-PL"/>
              <a:pPr/>
              <a:t>3</a:t>
            </a:fld>
            <a:endParaRPr lang="pl-PL" altLang="pl-PL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993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424049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9FCD1E-93FA-4863-8054-1D86781515ED}" type="slidenum">
              <a:rPr lang="pl-PL" altLang="pl-PL"/>
              <a:pPr/>
              <a:t>30</a:t>
            </a:fld>
            <a:endParaRPr lang="pl-PL" altLang="pl-PL"/>
          </a:p>
        </p:txBody>
      </p:sp>
      <p:sp>
        <p:nvSpPr>
          <p:cNvPr id="675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6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402982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568397-B6A9-47CE-BDBD-D8A0594CF630}" type="slidenum">
              <a:rPr lang="pl-PL" altLang="pl-PL"/>
              <a:pPr/>
              <a:t>31</a:t>
            </a:fld>
            <a:endParaRPr lang="pl-PL" altLang="pl-PL"/>
          </a:p>
        </p:txBody>
      </p:sp>
      <p:sp>
        <p:nvSpPr>
          <p:cNvPr id="686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6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946559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F269D4-4D9A-4B0B-A35F-EBA8D5F8ED25}" type="slidenum">
              <a:rPr lang="pl-PL" altLang="pl-PL"/>
              <a:pPr/>
              <a:t>32</a:t>
            </a:fld>
            <a:endParaRPr lang="pl-PL" altLang="pl-PL"/>
          </a:p>
        </p:txBody>
      </p:sp>
      <p:sp>
        <p:nvSpPr>
          <p:cNvPr id="696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6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1634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4C7DD3-E9E1-4033-B7A7-FB5E82C91C0F}" type="slidenum">
              <a:rPr lang="pl-PL" altLang="pl-PL"/>
              <a:pPr/>
              <a:t>4</a:t>
            </a:fld>
            <a:endParaRPr lang="pl-PL" altLang="pl-PL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096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76603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4EA07D-6907-4344-B5AE-1B0093D55A74}" type="slidenum">
              <a:rPr lang="pl-PL" altLang="pl-PL"/>
              <a:pPr/>
              <a:t>5</a:t>
            </a:fld>
            <a:endParaRPr lang="pl-PL" altLang="pl-PL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198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9722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43DF44-BF02-4560-ACE5-80BC085AD817}" type="slidenum">
              <a:rPr lang="pl-PL" altLang="pl-PL"/>
              <a:pPr/>
              <a:t>6</a:t>
            </a:fld>
            <a:endParaRPr lang="pl-PL" altLang="pl-PL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30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46089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F4B395-0156-4335-86CA-3B36F682F5A9}" type="slidenum">
              <a:rPr lang="pl-PL" altLang="pl-PL"/>
              <a:pPr/>
              <a:t>7</a:t>
            </a:fld>
            <a:endParaRPr lang="pl-PL" altLang="pl-PL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403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78152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17635D-AA6F-4BF9-BFE0-1E84EFEA3747}" type="slidenum">
              <a:rPr lang="pl-PL" altLang="pl-PL"/>
              <a:pPr/>
              <a:t>8</a:t>
            </a:fld>
            <a:endParaRPr lang="pl-PL" altLang="pl-PL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50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94640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278A69-39FA-4C37-9A16-6E585C924887}" type="slidenum">
              <a:rPr lang="pl-PL" altLang="pl-PL"/>
              <a:pPr/>
              <a:t>9</a:t>
            </a:fld>
            <a:endParaRPr lang="pl-PL" altLang="pl-PL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608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73160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4A61A1-EDEB-4B9B-A2E4-6696A5FE011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971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2D24FD-75FE-434C-81BE-D4D598BABE2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7825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0E7E9B3-F19A-4167-9627-D39D386989A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00119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D739B6-86FF-4B80-8D4E-9A600E58171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73737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E0A45FF-BE1F-4576-83B6-62F386B0BC8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78160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C4D0D7D-4B21-4620-867E-0FC03C7AB8C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04930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1FCA3A-9BAD-4A8D-ADD1-3DD58F8384C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74100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B05D3B-68FC-4343-92B9-8A3F1140644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95371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A08E046-FFF7-45B6-964C-6F1B15F0FAC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6693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CC8F4F-F8B8-42EE-A25B-93B7E202A75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02929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340179-C7C3-4547-AF40-99A7D4A1D75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6159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905B2FD-F5F9-4310-9E57-5462E8F2558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91235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EF154F-981B-4FC5-B2D5-029629D592A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53992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B47EE4-E746-4F98-8977-DBA1EEEF45E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71458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4516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16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165E9DD-5EE5-4A1B-9E74-F9C7294E331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10199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6212" cy="12573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0875" cy="515938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fld id="{4AC7C74E-67C7-4917-8C6F-B24AD551F3E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65351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16-4-19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A974C91-DBB2-494D-8FE7-BCF21C1BEDC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64088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16-4-19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BA67355-1840-4316-B49C-D8A3A7B0EB3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30067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16-4-19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D11535-DF1A-4C79-93DA-DD3FEC9B463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19647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16-4-19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149C75-60EB-47CB-9714-CB1FE60C1E1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79520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16-4-19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C005EE-6884-4114-A1D2-5BD2DFCB155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69165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16-4-19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D9A993-F74F-4A1A-B711-3B11100D0DD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236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234AED-86C2-4571-9855-C29976D7537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438672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16-4-19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0B443CC-50BB-40D2-94DD-0DC0D516B37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43864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16-4-19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81A7D2-1AA9-4EC6-91DF-05FCF9F21EC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546139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16-4-19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4C9AC7B-059F-4C03-9D60-55B161FF6FD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2878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16-4-19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5C0F9F-97AB-4182-A52B-F3A0A9ED4AC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79114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5675" y="401638"/>
            <a:ext cx="2266950" cy="63547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401638"/>
            <a:ext cx="6650037" cy="63547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16-4-19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E21A3F-D88A-4C1A-8A3B-7C497B88D8C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3096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9DEB5F-C2DB-493E-A4DA-7382F6F4222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0586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8FDDA5-91F0-4351-902F-D6866440DCB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5014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EF4951F-F94F-49A8-AC52-54CEF11C041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6162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DFF3686-0489-42DF-8011-8E8EA80D042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242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4F0B22-D746-43AE-83C1-7BB61ED483D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1605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14F740-A693-4F1F-9BE8-E7560B29E66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570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  <a:p>
            <a:pPr lvl="4"/>
            <a:r>
              <a:rPr lang="en-GB" altLang="pl-PL" smtClean="0"/>
              <a:t>Ósmy poziom konspektu</a:t>
            </a:r>
          </a:p>
          <a:p>
            <a:pPr lvl="4"/>
            <a:r>
              <a:rPr lang="en-GB" altLang="pl-PL" smtClean="0"/>
              <a:t>Dziewiąty poziom konspektu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pl-PL" altLang="pl-P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E3AA3D5B-F46F-4016-A2B8-ED3054779B3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  <a:p>
            <a:pPr lvl="4"/>
            <a:r>
              <a:rPr lang="en-GB" altLang="pl-PL" smtClean="0"/>
              <a:t>Ósmy poziom konspektu</a:t>
            </a:r>
          </a:p>
          <a:p>
            <a:pPr lvl="4"/>
            <a:r>
              <a:rPr lang="en-GB" altLang="pl-PL" smtClean="0"/>
              <a:t>Dziewiąty poziom konspektu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endParaRPr lang="pl-PL" altLang="pl-PL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endParaRPr lang="pl-PL" altLang="pl-PL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fld id="{0D7A9F59-55BC-4F27-A238-0DF6348C9D34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4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92150" y="401638"/>
            <a:ext cx="8691563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tytułuKliknij, aby edytować styl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692150" y="7007225"/>
            <a:ext cx="22653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defRPr>
            </a:lvl1pPr>
          </a:lstStyle>
          <a:p>
            <a:r>
              <a:rPr lang="pl-PL" altLang="pl-PL"/>
              <a:t>16-4-19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338513" y="7007225"/>
            <a:ext cx="3402012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118350" y="7007225"/>
            <a:ext cx="22653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defRPr>
            </a:lvl1pPr>
          </a:lstStyle>
          <a:p>
            <a:fld id="{19B5A019-E280-489E-89D5-656A7347656C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12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  <a:p>
            <a:pPr lvl="4"/>
            <a:r>
              <a:rPr lang="en-GB" altLang="pl-PL" smtClean="0"/>
              <a:t>Ósmy poziom konspektu</a:t>
            </a:r>
          </a:p>
          <a:p>
            <a:pPr lvl="4"/>
            <a:r>
              <a:rPr lang="en-GB" altLang="pl-PL" smtClean="0"/>
              <a:t>Dziewiąty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9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28675" y="88900"/>
            <a:ext cx="9070975" cy="1265238"/>
          </a:xfrm>
          <a:ln/>
        </p:spPr>
        <p:txBody>
          <a:bodyPr/>
          <a:lstStyle/>
          <a:p>
            <a:endParaRPr lang="pl-PL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1835150"/>
            <a:ext cx="9720262" cy="1944688"/>
          </a:xfrm>
          <a:ln/>
        </p:spPr>
        <p:txBody>
          <a:bodyPr tIns="17640" anchor="ctr"/>
          <a:lstStyle/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altLang="pl-PL" sz="3600" b="1">
                <a:solidFill>
                  <a:srgbClr val="E6E6E6"/>
                </a:solidFill>
              </a:rPr>
              <a:t>Fundacja “Przedsiębiorczość”</a:t>
            </a: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2000" b="1"/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6840538"/>
            <a:ext cx="14224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840538"/>
            <a:ext cx="23399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6840538"/>
            <a:ext cx="1619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9975"/>
            <a:ext cx="10080625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28675" y="88900"/>
            <a:ext cx="9070975" cy="1265238"/>
          </a:xfrm>
          <a:ln/>
        </p:spPr>
        <p:txBody>
          <a:bodyPr/>
          <a:lstStyle/>
          <a:p>
            <a:endParaRPr lang="pl-PL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1814513"/>
            <a:ext cx="9720262" cy="4899025"/>
          </a:xfrm>
          <a:ln/>
        </p:spPr>
        <p:txBody>
          <a:bodyPr tIns="17640" anchor="ctr"/>
          <a:lstStyle/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EFEKTY DZIAŁALNOŚCI FUNDUSZU :</a:t>
            </a: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Łącznie udzieliliśmy wsparcia finansowego</a:t>
            </a: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w postaci 266 pożyczek </a:t>
            </a: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na kwotę 11.279.172 PLN </a:t>
            </a: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2000" b="1"/>
              <a:t>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6840538"/>
            <a:ext cx="14224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840538"/>
            <a:ext cx="23399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6840538"/>
            <a:ext cx="1619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28675" y="88900"/>
            <a:ext cx="9070975" cy="1265238"/>
          </a:xfrm>
          <a:ln/>
        </p:spPr>
        <p:txBody>
          <a:bodyPr/>
          <a:lstStyle/>
          <a:p>
            <a:endParaRPr lang="pl-PL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1979613"/>
            <a:ext cx="9720262" cy="5513387"/>
          </a:xfrm>
          <a:ln/>
        </p:spPr>
        <p:txBody>
          <a:bodyPr tIns="17640" anchor="ctr"/>
          <a:lstStyle/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Dlaczego my ?</a:t>
            </a: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- spełniamy  standard KSU PARP</a:t>
            </a: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- ISO 9001</a:t>
            </a: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- proste, transparentne procedury</a:t>
            </a: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- brak ukrytch kosztów</a:t>
            </a: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- nieodpłatna pomoc w procesie aplikowania</a:t>
            </a: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- wsparcie udzielane w oparciu o kodeks cywilny </a:t>
            </a: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2000" b="1"/>
              <a:t>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6840538"/>
            <a:ext cx="14224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840538"/>
            <a:ext cx="23399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6840538"/>
            <a:ext cx="1619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360363" y="169863"/>
            <a:ext cx="9720262" cy="2309812"/>
          </a:xfrm>
          <a:ln/>
        </p:spPr>
        <p:txBody>
          <a:bodyPr tIns="17640" anchor="ctr"/>
          <a:lstStyle/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Przykłady wspartych firm:</a:t>
            </a:r>
          </a:p>
          <a:p>
            <a:pPr indent="-341313" algn="just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2400" b="1"/>
              <a:t>1. firma VTURBO     z </a:t>
            </a:r>
            <a:r>
              <a:rPr lang="pl-PL" altLang="pl-PL" sz="2400" b="1"/>
              <a:t> Lubska</a:t>
            </a: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4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2000" b="1"/>
              <a:t>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260475"/>
            <a:ext cx="7920038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6840538"/>
            <a:ext cx="575945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28675" y="88900"/>
            <a:ext cx="9070975" cy="1265238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2000" b="1"/>
              <a:t>zakup  stanowiska doważającego z funkcją sprawdzania szczelości turbin.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79500"/>
            <a:ext cx="7678738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797675"/>
            <a:ext cx="5759450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28675" y="88900"/>
            <a:ext cx="9070975" cy="1265238"/>
          </a:xfrm>
          <a:ln/>
        </p:spPr>
        <p:txBody>
          <a:bodyPr/>
          <a:lstStyle/>
          <a:p>
            <a:endParaRPr lang="pl-PL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539750"/>
            <a:ext cx="9359900" cy="613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6840538"/>
            <a:ext cx="575945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360363" y="-12700"/>
            <a:ext cx="9720262" cy="2676525"/>
          </a:xfrm>
          <a:ln/>
        </p:spPr>
        <p:txBody>
          <a:bodyPr tIns="17640" anchor="ctr"/>
          <a:lstStyle/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Przykłady wspartych firm:</a:t>
            </a:r>
          </a:p>
          <a:p>
            <a:pPr indent="-341313" algn="just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2400" b="1"/>
              <a:t>2. Rodzinny dom seniora “Leśne Zacisze”  z Żar - rozbudowa - dodatkowa kondygnacja  - stan przed inwestycją</a:t>
            </a: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4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2000" b="1"/>
              <a:t>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619250"/>
            <a:ext cx="76200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840538"/>
            <a:ext cx="575945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0113"/>
            <a:ext cx="8999538" cy="558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9388" y="328613"/>
            <a:ext cx="9720262" cy="183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 anchor="ctr"/>
          <a:lstStyle>
            <a:lvl1pPr marL="342900"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pl-PL" sz="2400" b="1">
                <a:solidFill>
                  <a:srgbClr val="FFFFFF"/>
                </a:solidFill>
                <a:cs typeface="Arial Unicode MS" panose="020B0604020202020204" pitchFamily="34" charset="-128"/>
              </a:rPr>
              <a:t>stan po wykonaniu inwestycji</a:t>
            </a:r>
          </a:p>
          <a:p>
            <a:pPr algn="ctr">
              <a:buClrTx/>
              <a:buSzTx/>
              <a:buFontTx/>
              <a:buNone/>
            </a:pPr>
            <a:endParaRPr lang="en-US" altLang="pl-PL" sz="2400" b="1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>
              <a:buClrTx/>
              <a:buSzTx/>
              <a:buFontTx/>
              <a:buNone/>
            </a:pPr>
            <a:endParaRPr lang="en-US" altLang="pl-PL" sz="2000" b="1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>
              <a:buClrTx/>
              <a:buSzTx/>
              <a:buFontTx/>
              <a:buNone/>
            </a:pPr>
            <a:endParaRPr lang="en-US" altLang="pl-PL" sz="2000" b="1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>
              <a:buClrTx/>
              <a:buFontTx/>
              <a:buNone/>
            </a:pPr>
            <a:endParaRPr lang="en-US" altLang="pl-PL" sz="2000" b="1">
              <a:solidFill>
                <a:srgbClr val="FFFFFF"/>
              </a:solidFill>
              <a:cs typeface="Arial Unicode MS" panose="020B0604020202020204" pitchFamily="34" charset="-128"/>
            </a:endParaRPr>
          </a:p>
          <a:p>
            <a:pPr algn="ctr">
              <a:buClrTx/>
              <a:buFontTx/>
              <a:buNone/>
            </a:pPr>
            <a:r>
              <a:rPr lang="en-US" altLang="pl-PL" sz="2000" b="1">
                <a:solidFill>
                  <a:srgbClr val="FFFFFF"/>
                </a:solidFill>
                <a:cs typeface="Arial Unicode MS" panose="020B0604020202020204" pitchFamily="34" charset="-128"/>
              </a:rPr>
              <a:t>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6840538"/>
            <a:ext cx="575945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79388" y="23813"/>
            <a:ext cx="9720262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 anchor="ctr"/>
          <a:lstStyle>
            <a:lvl1pPr marL="342900"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pl-PL" sz="3200" b="1">
                <a:solidFill>
                  <a:srgbClr val="FFFFFF"/>
                </a:solidFill>
                <a:cs typeface="Arial Unicode MS" panose="020B0604020202020204" pitchFamily="34" charset="-128"/>
              </a:rPr>
              <a:t>Przykłady wspartych firm:</a:t>
            </a:r>
          </a:p>
          <a:p>
            <a:pPr algn="just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pl-PL" sz="2400" b="1">
                <a:solidFill>
                  <a:srgbClr val="FFFFFF"/>
                </a:solidFill>
                <a:cs typeface="Arial Unicode MS" panose="020B0604020202020204" pitchFamily="34" charset="-128"/>
              </a:rPr>
              <a:t>3. El Bud F U H Grzegorz Eliasz Przygoda  z Żar – energo oszczędny dom z funkcjami domu pasywnego</a:t>
            </a:r>
          </a:p>
          <a:p>
            <a:pPr algn="ctr">
              <a:buClrTx/>
              <a:buSzTx/>
              <a:buFontTx/>
              <a:buNone/>
            </a:pPr>
            <a:endParaRPr lang="en-US" altLang="pl-PL" sz="2400" b="1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>
              <a:buClrTx/>
              <a:buSzTx/>
              <a:buFontTx/>
              <a:buNone/>
            </a:pPr>
            <a:endParaRPr lang="en-US" altLang="pl-PL" sz="2000" b="1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>
              <a:buClrTx/>
              <a:buSzTx/>
              <a:buFontTx/>
              <a:buNone/>
            </a:pPr>
            <a:endParaRPr lang="en-US" altLang="pl-PL" sz="2000" b="1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>
              <a:buClrTx/>
              <a:buFontTx/>
              <a:buNone/>
            </a:pPr>
            <a:endParaRPr lang="en-US" altLang="pl-PL" sz="2000" b="1">
              <a:solidFill>
                <a:srgbClr val="FFFFFF"/>
              </a:solidFill>
              <a:cs typeface="Arial Unicode MS" panose="020B0604020202020204" pitchFamily="34" charset="-128"/>
            </a:endParaRPr>
          </a:p>
          <a:p>
            <a:pPr algn="ctr">
              <a:buClrTx/>
              <a:buFontTx/>
              <a:buNone/>
            </a:pPr>
            <a:r>
              <a:rPr lang="en-US" altLang="pl-PL" sz="2000" b="1">
                <a:solidFill>
                  <a:srgbClr val="FFFFFF"/>
                </a:solidFill>
                <a:cs typeface="Arial Unicode MS" panose="020B0604020202020204" pitchFamily="34" charset="-128"/>
              </a:rPr>
              <a:t>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39863"/>
            <a:ext cx="8280400" cy="527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6840538"/>
            <a:ext cx="575945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9750"/>
            <a:ext cx="8999538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6840538"/>
            <a:ext cx="575945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1733550"/>
            <a:ext cx="9720262" cy="5060950"/>
          </a:xfrm>
          <a:ln/>
        </p:spPr>
        <p:txBody>
          <a:bodyPr tIns="17640" anchor="ctr"/>
          <a:lstStyle/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Kilka powyższych przykładów obrazuje inwestycje nawiązujące do  inteligentnych specjalizacji wojewódzwa lubuskiego</a:t>
            </a: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 w tym m.in. do:</a:t>
            </a: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- zielonej gopsodarki,</a:t>
            </a: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- innowacyjnego przemysłu, </a:t>
            </a: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- zdrowia i jakości życia. </a:t>
            </a: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2000" b="1"/>
              <a:t>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6840538"/>
            <a:ext cx="14224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840538"/>
            <a:ext cx="23399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6840538"/>
            <a:ext cx="1619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60363"/>
            <a:ext cx="575945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28675" y="88900"/>
            <a:ext cx="9070975" cy="1265238"/>
          </a:xfrm>
          <a:ln/>
        </p:spPr>
        <p:txBody>
          <a:bodyPr/>
          <a:lstStyle/>
          <a:p>
            <a:endParaRPr lang="pl-PL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2254250"/>
            <a:ext cx="9720262" cy="5286375"/>
          </a:xfrm>
          <a:ln/>
        </p:spPr>
        <p:txBody>
          <a:bodyPr tIns="17640" anchor="ctr"/>
          <a:lstStyle/>
          <a:p>
            <a:pPr indent="-341313" algn="just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Fundacja “Przedsiębiorczość” </a:t>
            </a:r>
            <a:r>
              <a:rPr lang="en-US" altLang="pl-PL" sz="2600" b="1"/>
              <a:t>jest organizacją pozarządową, ustanowioną aktem notarialnym z dnia 1992.05.19 przez Zarząd Gminy Miejskiej w Żarach.</a:t>
            </a:r>
          </a:p>
          <a:p>
            <a:pPr indent="-341313" algn="just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400" b="1"/>
          </a:p>
          <a:p>
            <a:pPr indent="-341313" algn="just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400" b="1"/>
          </a:p>
          <a:p>
            <a:pPr indent="-341313" algn="just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Celem Fundacji </a:t>
            </a:r>
            <a:r>
              <a:rPr lang="en-US" altLang="pl-PL" sz="2600" b="1"/>
              <a:t>jest inspirowanie, wspieranie, tworzenie  w miejscowym środowisku przedsięwzięć gospodarczych , wyzwalanie, wdrażanie inicjatyw gospodarczych,  pobudzanie przedsiębiorczości oraz aktywne zwalczanie bezrobocia.</a:t>
            </a:r>
          </a:p>
          <a:p>
            <a:pPr indent="-341313" algn="ctr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4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2000" b="1"/>
              <a:t>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6840538"/>
            <a:ext cx="14224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840538"/>
            <a:ext cx="23399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6840538"/>
            <a:ext cx="1619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6840538"/>
            <a:ext cx="14224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840538"/>
            <a:ext cx="23399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6840538"/>
            <a:ext cx="1619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20725" y="720725"/>
            <a:ext cx="8640763" cy="525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1680" rIns="0" bIns="0" anchor="ctr"/>
          <a:lstStyle>
            <a:lvl1pPr marL="342900"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l-PL" altLang="pl-PL" sz="3600" b="1">
                <a:solidFill>
                  <a:srgbClr val="FFFFFF"/>
                </a:solidFill>
                <a:cs typeface="Arial" panose="020B0604020202020204" pitchFamily="34" charset="0"/>
              </a:rPr>
              <a:t>dziękuję za uwagę</a:t>
            </a:r>
          </a:p>
          <a:p>
            <a:pPr algn="ctr">
              <a:buClrTx/>
              <a:buFontTx/>
              <a:buNone/>
            </a:pPr>
            <a:endParaRPr lang="en-GB" altLang="pl-PL" sz="3600" b="1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>
              <a:buClrTx/>
              <a:buFontTx/>
              <a:buNone/>
            </a:pPr>
            <a:r>
              <a:rPr lang="en-GB" altLang="pl-PL" sz="3600" b="1">
                <a:solidFill>
                  <a:srgbClr val="FFFFFF"/>
                </a:solidFill>
                <a:cs typeface="Arial" panose="020B0604020202020204" pitchFamily="34" charset="0"/>
              </a:rPr>
              <a:t>Artur Stępień</a:t>
            </a:r>
          </a:p>
          <a:p>
            <a:pPr algn="ctr">
              <a:buClrTx/>
              <a:buFontTx/>
              <a:buNone/>
            </a:pPr>
            <a:endParaRPr lang="en-GB" altLang="pl-PL" sz="3600" b="1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>
              <a:buClrTx/>
              <a:buFontTx/>
              <a:buNone/>
            </a:pPr>
            <a:r>
              <a:rPr lang="en-GB" altLang="pl-PL" sz="3600" b="1">
                <a:solidFill>
                  <a:srgbClr val="FFFFFF"/>
                </a:solidFill>
                <a:cs typeface="Arial" panose="020B0604020202020204" pitchFamily="34" charset="0"/>
              </a:rPr>
              <a:t>Zielona Góra 20.04.2016 r.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6840538"/>
            <a:ext cx="14224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840538"/>
            <a:ext cx="23399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6840538"/>
            <a:ext cx="1619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20725" y="720725"/>
            <a:ext cx="8640763" cy="525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1680" rIns="0" bIns="0" anchor="ctr"/>
          <a:lstStyle>
            <a:lvl1pPr marL="342900"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altLang="pl-PL" sz="3600" b="1">
                <a:solidFill>
                  <a:srgbClr val="FFFFFF"/>
                </a:solidFill>
                <a:cs typeface="Arial" panose="020B0604020202020204" pitchFamily="34" charset="0"/>
              </a:rPr>
              <a:t>Fundacja “Przedsiębiorczość”</a:t>
            </a:r>
          </a:p>
          <a:p>
            <a:pPr algn="ctr">
              <a:buClrTx/>
              <a:buFontTx/>
              <a:buNone/>
            </a:pPr>
            <a:r>
              <a:rPr lang="pl-PL" altLang="pl-PL" sz="3600" b="1">
                <a:solidFill>
                  <a:srgbClr val="FFFFFF"/>
                </a:solidFill>
                <a:cs typeface="Arial Unicode MS" panose="020B0604020202020204" pitchFamily="34" charset="-128"/>
              </a:rPr>
              <a:t>ul. Mieszka I nr 13</a:t>
            </a:r>
          </a:p>
          <a:p>
            <a:pPr algn="ctr">
              <a:buClrTx/>
              <a:buFontTx/>
              <a:buNone/>
            </a:pPr>
            <a:r>
              <a:rPr lang="pl-PL" altLang="pl-PL" sz="3600" b="1">
                <a:solidFill>
                  <a:srgbClr val="FFFFFF"/>
                </a:solidFill>
                <a:cs typeface="Arial Unicode MS" panose="020B0604020202020204" pitchFamily="34" charset="-128"/>
              </a:rPr>
              <a:t>68-200 Żary</a:t>
            </a:r>
          </a:p>
          <a:p>
            <a:pPr algn="ctr">
              <a:buClrTx/>
              <a:buFontTx/>
              <a:buNone/>
            </a:pPr>
            <a:r>
              <a:rPr lang="pl-PL" altLang="pl-PL" sz="3600" b="1">
                <a:solidFill>
                  <a:srgbClr val="FFFFFF"/>
                </a:solidFill>
                <a:cs typeface="Arial Unicode MS" panose="020B0604020202020204" pitchFamily="34" charset="-128"/>
              </a:rPr>
              <a:t>tel. +48 /68/ 479 16 00-03</a:t>
            </a:r>
          </a:p>
          <a:p>
            <a:pPr algn="ctr">
              <a:buClrTx/>
              <a:buFontTx/>
              <a:buNone/>
            </a:pPr>
            <a:r>
              <a:rPr lang="pl-PL" altLang="pl-PL" sz="3600" b="1">
                <a:solidFill>
                  <a:srgbClr val="FFFFFF"/>
                </a:solidFill>
                <a:cs typeface="Arial Unicode MS" panose="020B0604020202020204" pitchFamily="34" charset="-128"/>
              </a:rPr>
              <a:t>fax. +48 /68/ 479 16 04</a:t>
            </a:r>
          </a:p>
          <a:p>
            <a:pPr algn="ctr">
              <a:buClrTx/>
              <a:buFontTx/>
              <a:buNone/>
            </a:pPr>
            <a:r>
              <a:rPr lang="pl-PL" altLang="pl-PL" sz="3600" b="1">
                <a:solidFill>
                  <a:srgbClr val="FFFFFF"/>
                </a:solidFill>
                <a:cs typeface="Arial Unicode MS" panose="020B0604020202020204" pitchFamily="34" charset="-128"/>
              </a:rPr>
              <a:t>www.fundacja.zary.pl</a:t>
            </a:r>
          </a:p>
          <a:p>
            <a:pPr algn="ctr">
              <a:buClrTx/>
              <a:buFontTx/>
              <a:buNone/>
            </a:pPr>
            <a:r>
              <a:rPr lang="pl-PL" altLang="pl-PL" sz="3600" b="1">
                <a:solidFill>
                  <a:srgbClr val="FFFFFF"/>
                </a:solidFill>
                <a:cs typeface="Arial Unicode MS" panose="020B0604020202020204" pitchFamily="34" charset="-128"/>
              </a:rPr>
              <a:t>e-mail: fp@fundacja.zary.pl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92150" y="401638"/>
            <a:ext cx="8693150" cy="1460500"/>
          </a:xfrm>
          <a:ln/>
        </p:spPr>
        <p:txBody>
          <a:bodyPr lIns="90000" tIns="45000" rIns="90000" bIns="45000" anchor="t"/>
          <a:lstStyle/>
          <a:p>
            <a:pPr algn="l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>
                <a:latin typeface="Calibri Light" panose="020F0302020204030204" pitchFamily="34" charset="0"/>
              </a:rPr>
              <a:t/>
            </a:r>
            <a:br>
              <a:rPr lang="pl-PL" altLang="pl-PL">
                <a:latin typeface="Calibri Light" panose="020F0302020204030204" pitchFamily="34" charset="0"/>
              </a:rPr>
            </a:br>
            <a:r>
              <a:rPr lang="pl-PL" altLang="pl-PL">
                <a:latin typeface="Calibri Light" panose="020F0302020204030204" pitchFamily="34" charset="0"/>
              </a:rPr>
              <a:t/>
            </a:r>
            <a:br>
              <a:rPr lang="pl-PL" altLang="pl-PL">
                <a:latin typeface="Calibri Light" panose="020F0302020204030204" pitchFamily="34" charset="0"/>
              </a:rPr>
            </a:br>
            <a:r>
              <a:rPr lang="pl-PL" altLang="pl-PL">
                <a:latin typeface="Calibri Light" panose="020F0302020204030204" pitchFamily="34" charset="0"/>
              </a:rPr>
              <a:t/>
            </a:r>
            <a:br>
              <a:rPr lang="pl-PL" altLang="pl-PL">
                <a:latin typeface="Calibri Light" panose="020F0302020204030204" pitchFamily="34" charset="0"/>
              </a:rPr>
            </a:br>
            <a:r>
              <a:rPr lang="pl-PL" altLang="pl-PL">
                <a:latin typeface="Calibri Light" panose="020F0302020204030204" pitchFamily="34" charset="0"/>
              </a:rPr>
              <a:t/>
            </a:r>
            <a:br>
              <a:rPr lang="pl-PL" altLang="pl-PL">
                <a:latin typeface="Calibri Light" panose="020F0302020204030204" pitchFamily="34" charset="0"/>
              </a:rPr>
            </a:br>
            <a:r>
              <a:rPr lang="pl-PL" altLang="pl-PL">
                <a:latin typeface="Calibri Light" panose="020F0302020204030204" pitchFamily="34" charset="0"/>
              </a:rPr>
              <a:t/>
            </a:r>
            <a:br>
              <a:rPr lang="pl-PL" altLang="pl-PL">
                <a:latin typeface="Calibri Light" panose="020F0302020204030204" pitchFamily="34" charset="0"/>
              </a:rPr>
            </a:br>
            <a:r>
              <a:rPr lang="pl-PL" altLang="pl-PL">
                <a:latin typeface="Calibri Light" panose="020F0302020204030204" pitchFamily="34" charset="0"/>
              </a:rPr>
              <a:t>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401638"/>
            <a:ext cx="3225800" cy="16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2308225"/>
            <a:ext cx="8847138" cy="491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92150" y="401638"/>
            <a:ext cx="8693150" cy="1460500"/>
          </a:xfrm>
          <a:ln/>
        </p:spPr>
        <p:txBody>
          <a:bodyPr lIns="90000" tIns="45000" rIns="90000" bIns="45000" anchor="t"/>
          <a:lstStyle/>
          <a:p>
            <a:pPr algn="l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>
                <a:latin typeface="Calibri Light" panose="020F0302020204030204" pitchFamily="34" charset="0"/>
              </a:rPr>
              <a:t/>
            </a:r>
            <a:br>
              <a:rPr lang="pl-PL" altLang="pl-PL">
                <a:latin typeface="Calibri Light" panose="020F0302020204030204" pitchFamily="34" charset="0"/>
              </a:rPr>
            </a:br>
            <a:r>
              <a:rPr lang="pl-PL" altLang="pl-PL">
                <a:latin typeface="Calibri Light" panose="020F0302020204030204" pitchFamily="34" charset="0"/>
              </a:rPr>
              <a:t/>
            </a:r>
            <a:br>
              <a:rPr lang="pl-PL" altLang="pl-PL">
                <a:latin typeface="Calibri Light" panose="020F0302020204030204" pitchFamily="34" charset="0"/>
              </a:rPr>
            </a:br>
            <a:r>
              <a:rPr lang="pl-PL" altLang="pl-PL">
                <a:latin typeface="Calibri Light" panose="020F0302020204030204" pitchFamily="34" charset="0"/>
              </a:rPr>
              <a:t/>
            </a:r>
            <a:br>
              <a:rPr lang="pl-PL" altLang="pl-PL">
                <a:latin typeface="Calibri Light" panose="020F0302020204030204" pitchFamily="34" charset="0"/>
              </a:rPr>
            </a:br>
            <a:r>
              <a:rPr lang="pl-PL" altLang="pl-PL">
                <a:latin typeface="Calibri Light" panose="020F0302020204030204" pitchFamily="34" charset="0"/>
              </a:rPr>
              <a:t/>
            </a:r>
            <a:br>
              <a:rPr lang="pl-PL" altLang="pl-PL">
                <a:latin typeface="Calibri Light" panose="020F0302020204030204" pitchFamily="34" charset="0"/>
              </a:rPr>
            </a:br>
            <a:endParaRPr lang="pl-PL" altLang="pl-PL">
              <a:latin typeface="Calibri Light" panose="020F0302020204030204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4813"/>
            <a:ext cx="3051175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2133600"/>
            <a:ext cx="2465387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92150" y="2133600"/>
            <a:ext cx="5040313" cy="518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2600" b="1">
                <a:latin typeface="MartelSans-SemiBold" charset="0"/>
              </a:rPr>
              <a:t>Historia powstania</a:t>
            </a:r>
          </a:p>
          <a:p>
            <a:pPr algn="ctr" hangingPunct="1">
              <a:lnSpc>
                <a:spcPct val="100000"/>
              </a:lnSpc>
            </a:pPr>
            <a:endParaRPr lang="pl-PL" altLang="pl-PL" sz="2000" b="1">
              <a:latin typeface="MartelSans-SemiBold" charset="0"/>
            </a:endParaRPr>
          </a:p>
          <a:p>
            <a:pPr algn="ctr" hangingPunct="1">
              <a:lnSpc>
                <a:spcPct val="100000"/>
              </a:lnSpc>
            </a:pPr>
            <a:r>
              <a:rPr lang="pl-PL" altLang="pl-PL">
                <a:latin typeface="Calibri" panose="020F0502020204030204" pitchFamily="34" charset="0"/>
              </a:rPr>
              <a:t>Działalność pod nazwą Chantell Sylwia Jaworska powstała w październiku 2015 roku. Skierowana jest do kobiet aktywnych zawodowo, dla których najważniejsza jest prostota, elegancja w połączeniu z najwyższej jakości materiałami. </a:t>
            </a:r>
          </a:p>
          <a:p>
            <a:pPr algn="ctr" hangingPunct="1">
              <a:lnSpc>
                <a:spcPct val="100000"/>
              </a:lnSpc>
            </a:pPr>
            <a:endParaRPr lang="pl-PL" altLang="pl-PL">
              <a:latin typeface="Calibri" panose="020F0502020204030204" pitchFamily="34" charset="0"/>
            </a:endParaRPr>
          </a:p>
          <a:p>
            <a:pPr algn="ctr" hangingPunct="1">
              <a:lnSpc>
                <a:spcPct val="100000"/>
              </a:lnSpc>
            </a:pPr>
            <a:r>
              <a:rPr lang="pl-PL" altLang="pl-PL">
                <a:latin typeface="Calibri" panose="020F0502020204030204" pitchFamily="34" charset="0"/>
              </a:rPr>
              <a:t>W ofercie Firmy Chantell znajdują się wzory biznesowe, dopracowane w najmniejszych szczegółach.</a:t>
            </a:r>
          </a:p>
          <a:p>
            <a:pPr algn="ctr" hangingPunct="1">
              <a:lnSpc>
                <a:spcPct val="100000"/>
              </a:lnSpc>
            </a:pPr>
            <a:endParaRPr lang="pl-PL" altLang="pl-PL">
              <a:latin typeface="Calibri" panose="020F0502020204030204" pitchFamily="34" charset="0"/>
            </a:endParaRPr>
          </a:p>
          <a:p>
            <a:pPr algn="ctr" hangingPunct="1">
              <a:lnSpc>
                <a:spcPct val="100000"/>
              </a:lnSpc>
            </a:pPr>
            <a:r>
              <a:rPr lang="pl-PL" altLang="pl-PL">
                <a:latin typeface="Calibri" panose="020F0502020204030204" pitchFamily="34" charset="0"/>
              </a:rPr>
              <a:t>Produkty Naszej Firmy charakteryzują się unikalnym wzornictwem oraz wysokiej jakości wykonaniem.</a:t>
            </a:r>
          </a:p>
          <a:p>
            <a:pPr algn="ctr" hangingPunct="1">
              <a:lnSpc>
                <a:spcPct val="100000"/>
              </a:lnSpc>
            </a:pPr>
            <a:r>
              <a:rPr lang="pl-PL" altLang="pl-PL">
                <a:latin typeface="Calibri" panose="020F0502020204030204" pitchFamily="34" charset="0"/>
              </a:rPr>
              <a:t> </a:t>
            </a:r>
          </a:p>
          <a:p>
            <a:pPr algn="ctr" hangingPunct="1">
              <a:lnSpc>
                <a:spcPct val="100000"/>
              </a:lnSpc>
            </a:pPr>
            <a:r>
              <a:rPr lang="pl-PL" altLang="pl-PL">
                <a:latin typeface="Calibri" panose="020F0502020204030204" pitchFamily="34" charset="0"/>
              </a:rPr>
              <a:t>Firma Chantell wchodząc w rynek tak nasycony produktami niskiej jakości postanowiła, iż dla Nas najważniejsza będzie jakość.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92150" y="401638"/>
            <a:ext cx="8693150" cy="1460500"/>
          </a:xfrm>
          <a:ln/>
        </p:spPr>
        <p:txBody>
          <a:bodyPr lIns="90000" tIns="45000" rIns="90000" bIns="45000" anchor="t"/>
          <a:lstStyle/>
          <a:p>
            <a:pPr algn="l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>
                <a:latin typeface="Calibri Light" panose="020F0302020204030204" pitchFamily="34" charset="0"/>
              </a:rPr>
              <a:t/>
            </a:r>
            <a:br>
              <a:rPr lang="pl-PL" altLang="pl-PL">
                <a:latin typeface="Calibri Light" panose="020F0302020204030204" pitchFamily="34" charset="0"/>
              </a:rPr>
            </a:br>
            <a:r>
              <a:rPr lang="pl-PL" altLang="pl-PL">
                <a:latin typeface="Calibri Light" panose="020F0302020204030204" pitchFamily="34" charset="0"/>
              </a:rPr>
              <a:t/>
            </a:r>
            <a:br>
              <a:rPr lang="pl-PL" altLang="pl-PL">
                <a:latin typeface="Calibri Light" panose="020F0302020204030204" pitchFamily="34" charset="0"/>
              </a:rPr>
            </a:br>
            <a:r>
              <a:rPr lang="pl-PL" altLang="pl-PL">
                <a:latin typeface="Calibri Light" panose="020F0302020204030204" pitchFamily="34" charset="0"/>
              </a:rPr>
              <a:t/>
            </a:r>
            <a:br>
              <a:rPr lang="pl-PL" altLang="pl-PL">
                <a:latin typeface="Calibri Light" panose="020F0302020204030204" pitchFamily="34" charset="0"/>
              </a:rPr>
            </a:br>
            <a:r>
              <a:rPr lang="pl-PL" altLang="pl-PL">
                <a:latin typeface="Calibri Light" panose="020F0302020204030204" pitchFamily="34" charset="0"/>
              </a:rPr>
              <a:t/>
            </a:r>
            <a:br>
              <a:rPr lang="pl-PL" altLang="pl-PL">
                <a:latin typeface="Calibri Light" panose="020F0302020204030204" pitchFamily="34" charset="0"/>
              </a:rPr>
            </a:br>
            <a:endParaRPr lang="pl-PL" altLang="pl-PL">
              <a:latin typeface="Calibri Light" panose="020F0302020204030204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4813"/>
            <a:ext cx="3051175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60363" y="1979613"/>
            <a:ext cx="10993437" cy="362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85750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pl-PL" altLang="pl-PL" sz="3400">
                <a:latin typeface="Calibri" panose="020F0502020204030204" pitchFamily="34" charset="0"/>
              </a:rPr>
              <a:t>Wsparcie finansowe z Fundacji „Przedsiębiorczość” </a:t>
            </a:r>
          </a:p>
          <a:p>
            <a:pPr hangingPunct="1">
              <a:lnSpc>
                <a:spcPct val="100000"/>
              </a:lnSpc>
            </a:pPr>
            <a:r>
              <a:rPr lang="pl-PL" altLang="pl-PL" sz="2400">
                <a:latin typeface="Calibri" panose="020F0502020204030204" pitchFamily="34" charset="0"/>
              </a:rPr>
              <a:t>-   </a:t>
            </a:r>
            <a:r>
              <a:rPr lang="pl-PL" altLang="pl-PL" sz="2000">
                <a:latin typeface="Calibri" panose="020F0502020204030204" pitchFamily="34" charset="0"/>
              </a:rPr>
              <a:t>Młoda firma</a:t>
            </a:r>
          </a:p>
          <a:p>
            <a:pPr hangingPunct="1">
              <a:lnSpc>
                <a:spcPct val="100000"/>
              </a:lnSpc>
              <a:buSzPct val="45000"/>
              <a:buFont typeface="StarSymbol" charset="0"/>
              <a:buChar char="-"/>
            </a:pPr>
            <a:r>
              <a:rPr lang="pl-PL" altLang="pl-PL" sz="2000">
                <a:latin typeface="Calibri" panose="020F0502020204030204" pitchFamily="34" charset="0"/>
              </a:rPr>
              <a:t>Pomoc kompleksowa w przygotowaniu dokumentacji</a:t>
            </a:r>
          </a:p>
          <a:p>
            <a:pPr hangingPunct="1">
              <a:lnSpc>
                <a:spcPct val="100000"/>
              </a:lnSpc>
              <a:buSzPct val="45000"/>
              <a:buFont typeface="StarSymbol" charset="0"/>
              <a:buChar char="-"/>
            </a:pPr>
            <a:r>
              <a:rPr lang="pl-PL" altLang="pl-PL" sz="2000">
                <a:latin typeface="Calibri" panose="020F0502020204030204" pitchFamily="34" charset="0"/>
              </a:rPr>
              <a:t>Łatwość pozyskania środków</a:t>
            </a:r>
          </a:p>
          <a:p>
            <a:pPr hangingPunct="1">
              <a:lnSpc>
                <a:spcPct val="100000"/>
              </a:lnSpc>
              <a:buSzPct val="45000"/>
              <a:buFont typeface="StarSymbol" charset="0"/>
              <a:buChar char="-"/>
            </a:pPr>
            <a:r>
              <a:rPr lang="pl-PL" altLang="pl-PL" sz="2000">
                <a:latin typeface="Calibri" panose="020F0502020204030204" pitchFamily="34" charset="0"/>
              </a:rPr>
              <a:t>Indywidualne podejście </a:t>
            </a:r>
          </a:p>
          <a:p>
            <a:pPr hangingPunct="1">
              <a:lnSpc>
                <a:spcPct val="100000"/>
              </a:lnSpc>
              <a:buSzPct val="45000"/>
              <a:buFont typeface="StarSymbol" charset="0"/>
              <a:buChar char="-"/>
            </a:pPr>
            <a:r>
              <a:rPr lang="pl-PL" altLang="pl-PL" sz="2000">
                <a:latin typeface="Calibri" panose="020F0502020204030204" pitchFamily="34" charset="0"/>
              </a:rPr>
              <a:t>Elastyczność</a:t>
            </a:r>
          </a:p>
          <a:p>
            <a:pPr hangingPunct="1">
              <a:lnSpc>
                <a:spcPct val="100000"/>
              </a:lnSpc>
              <a:buSzPct val="45000"/>
              <a:buFont typeface="StarSymbol" charset="0"/>
              <a:buChar char="-"/>
            </a:pPr>
            <a:r>
              <a:rPr lang="pl-PL" altLang="pl-PL" sz="2000">
                <a:latin typeface="Calibri" panose="020F0502020204030204" pitchFamily="34" charset="0"/>
              </a:rPr>
              <a:t>Niskie oprocentowanie</a:t>
            </a:r>
          </a:p>
          <a:p>
            <a:pPr hangingPunct="1">
              <a:lnSpc>
                <a:spcPct val="100000"/>
              </a:lnSpc>
              <a:buSzPct val="45000"/>
              <a:buFont typeface="StarSymbol" charset="0"/>
              <a:buChar char="-"/>
            </a:pPr>
            <a:r>
              <a:rPr lang="pl-PL" altLang="pl-PL" sz="2000">
                <a:latin typeface="Calibri" panose="020F0502020204030204" pitchFamily="34" charset="0"/>
              </a:rPr>
              <a:t>Wsparcie powstałej firmy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pl-PL" altLang="pl-PL" sz="3600">
                <a:latin typeface="Calibri" panose="020F0502020204030204" pitchFamily="34" charset="0"/>
              </a:rPr>
              <a:t>Korzystając z pożyczki firma Chantell zyskała wiele.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pl-PL" altLang="pl-PL">
              <a:latin typeface="Calibri" panose="020F0502020204030204" pitchFamily="34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5954713"/>
            <a:ext cx="4837112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92150" y="401638"/>
            <a:ext cx="8693150" cy="1460500"/>
          </a:xfrm>
          <a:ln/>
        </p:spPr>
        <p:txBody>
          <a:bodyPr lIns="90000" tIns="45000" rIns="90000" bIns="45000" anchor="t"/>
          <a:lstStyle/>
          <a:p>
            <a:pPr algn="l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>
                <a:latin typeface="Calibri Light" panose="020F0302020204030204" pitchFamily="34" charset="0"/>
              </a:rPr>
              <a:t/>
            </a:r>
            <a:br>
              <a:rPr lang="pl-PL" altLang="pl-PL">
                <a:latin typeface="Calibri Light" panose="020F0302020204030204" pitchFamily="34" charset="0"/>
              </a:rPr>
            </a:br>
            <a:r>
              <a:rPr lang="pl-PL" altLang="pl-PL">
                <a:latin typeface="Calibri Light" panose="020F0302020204030204" pitchFamily="34" charset="0"/>
              </a:rPr>
              <a:t/>
            </a:r>
            <a:br>
              <a:rPr lang="pl-PL" altLang="pl-PL">
                <a:latin typeface="Calibri Light" panose="020F0302020204030204" pitchFamily="34" charset="0"/>
              </a:rPr>
            </a:br>
            <a:r>
              <a:rPr lang="pl-PL" altLang="pl-PL">
                <a:latin typeface="Calibri Light" panose="020F0302020204030204" pitchFamily="34" charset="0"/>
              </a:rPr>
              <a:t/>
            </a:r>
            <a:br>
              <a:rPr lang="pl-PL" altLang="pl-PL">
                <a:latin typeface="Calibri Light" panose="020F0302020204030204" pitchFamily="34" charset="0"/>
              </a:rPr>
            </a:br>
            <a:r>
              <a:rPr lang="pl-PL" altLang="pl-PL">
                <a:latin typeface="Calibri Light" panose="020F0302020204030204" pitchFamily="34" charset="0"/>
              </a:rPr>
              <a:t/>
            </a:r>
            <a:br>
              <a:rPr lang="pl-PL" altLang="pl-PL">
                <a:latin typeface="Calibri Light" panose="020F0302020204030204" pitchFamily="34" charset="0"/>
              </a:rPr>
            </a:br>
            <a:endParaRPr lang="pl-PL" altLang="pl-PL">
              <a:latin typeface="Calibri Light" panose="020F0302020204030204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4813"/>
            <a:ext cx="3051175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979613"/>
            <a:ext cx="6894513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692150" y="401638"/>
            <a:ext cx="8693150" cy="1460500"/>
          </a:xfrm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altLang="pl-PL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85750"/>
            <a:ext cx="3192463" cy="157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1979613"/>
            <a:ext cx="3279775" cy="540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1979613"/>
            <a:ext cx="3300412" cy="538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92150" y="401638"/>
            <a:ext cx="8693150" cy="1460500"/>
          </a:xfrm>
          <a:ln/>
        </p:spPr>
        <p:txBody>
          <a:bodyPr lIns="90000" tIns="45000" rIns="90000" bIns="45000" anchor="t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altLang="pl-PL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360363"/>
            <a:ext cx="3060700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2235200"/>
            <a:ext cx="3292475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2143125"/>
            <a:ext cx="3338513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692150" y="401638"/>
            <a:ext cx="8693150" cy="1460500"/>
          </a:xfrm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altLang="pl-PL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360363"/>
            <a:ext cx="2955925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2160588"/>
            <a:ext cx="3208338" cy="511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2127250"/>
            <a:ext cx="3641725" cy="516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692150" y="401638"/>
            <a:ext cx="8693150" cy="1460500"/>
          </a:xfrm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altLang="pl-PL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401638"/>
            <a:ext cx="3113087" cy="150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95488"/>
            <a:ext cx="3203575" cy="528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1995488"/>
            <a:ext cx="3686175" cy="531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28675" y="88900"/>
            <a:ext cx="9070975" cy="1265238"/>
          </a:xfrm>
          <a:ln/>
        </p:spPr>
        <p:txBody>
          <a:bodyPr/>
          <a:lstStyle/>
          <a:p>
            <a:endParaRPr lang="pl-PL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1857375"/>
            <a:ext cx="9720262" cy="6081713"/>
          </a:xfrm>
          <a:ln/>
        </p:spPr>
        <p:txBody>
          <a:bodyPr tIns="17640" anchor="ctr"/>
          <a:lstStyle/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Zakłady wewnętrzne Fundacji „Przedsiębiorczość”:</a:t>
            </a: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- Fundusz Rozwoju Przedsiębiorczości</a:t>
            </a: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800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2800" b="1"/>
              <a:t>- Centrum Informacji – Punkt Konsultacyjny,</a:t>
            </a: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2800" b="1"/>
              <a:t>- Inkubator,</a:t>
            </a: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2800" b="1"/>
              <a:t>- Ośrodek Szkoleniowy,</a:t>
            </a: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2800" b="1"/>
              <a:t>- Agencja Zatrudnienia,</a:t>
            </a: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2800" b="1"/>
              <a:t>- Forum Młodych Lewiatan</a:t>
            </a: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2000" b="1"/>
              <a:t>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6840538"/>
            <a:ext cx="14224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840538"/>
            <a:ext cx="23399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6840538"/>
            <a:ext cx="1619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692150" y="401638"/>
            <a:ext cx="8693150" cy="1460500"/>
          </a:xfrm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altLang="pl-PL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323850"/>
            <a:ext cx="3225800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1941513"/>
            <a:ext cx="3443287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979613"/>
            <a:ext cx="3419475" cy="537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692150" y="401638"/>
            <a:ext cx="8693150" cy="1460500"/>
          </a:xfrm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altLang="pl-PL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293688"/>
            <a:ext cx="3046413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979613"/>
            <a:ext cx="306070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1979613"/>
            <a:ext cx="2827337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1979613"/>
            <a:ext cx="2963862" cy="528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692150" y="401638"/>
            <a:ext cx="8693150" cy="1460500"/>
          </a:xfrm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altLang="pl-PL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393700"/>
            <a:ext cx="3406775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39750" y="681038"/>
            <a:ext cx="8640763" cy="525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1680" rIns="0" bIns="0" anchor="ctr"/>
          <a:lstStyle>
            <a:lvl1pPr marL="342900"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endParaRPr lang="pl-PL" altLang="pl-PL" sz="3600" i="1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buClrTx/>
              <a:buFontTx/>
              <a:buNone/>
            </a:pPr>
            <a:endParaRPr lang="pl-PL" altLang="pl-PL" sz="3600" i="1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buClrTx/>
              <a:buFontTx/>
              <a:buNone/>
            </a:pPr>
            <a:endParaRPr lang="pl-PL" altLang="pl-PL" sz="3600" i="1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buClrTx/>
              <a:buFontTx/>
              <a:buNone/>
            </a:pPr>
            <a:endParaRPr lang="pl-PL" altLang="pl-PL" sz="3600" i="1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buClrTx/>
              <a:buFontTx/>
              <a:buNone/>
            </a:pPr>
            <a:r>
              <a:rPr lang="pl-PL" altLang="pl-PL" sz="3600" i="1">
                <a:latin typeface="Times New Roman" panose="02020603050405020304" pitchFamily="18" charset="0"/>
                <a:cs typeface="Arial" panose="020B0604020202020204" pitchFamily="34" charset="0"/>
              </a:rPr>
              <a:t>dziękuję za uwagę</a:t>
            </a:r>
          </a:p>
          <a:p>
            <a:pPr algn="ctr">
              <a:buClrTx/>
              <a:buFontTx/>
              <a:buNone/>
            </a:pPr>
            <a:endParaRPr lang="en-GB" altLang="pl-PL" sz="3600" i="1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buClrTx/>
              <a:buFontTx/>
              <a:buNone/>
            </a:pPr>
            <a:r>
              <a:rPr lang="en-GB" altLang="pl-PL" sz="3600" i="1">
                <a:latin typeface="Times New Roman" panose="02020603050405020304" pitchFamily="18" charset="0"/>
                <a:cs typeface="Arial" panose="020B0604020202020204" pitchFamily="34" charset="0"/>
              </a:rPr>
              <a:t>Sylwia Jaworska</a:t>
            </a:r>
          </a:p>
          <a:p>
            <a:pPr algn="ctr">
              <a:buClrTx/>
              <a:buFontTx/>
              <a:buNone/>
            </a:pPr>
            <a:endParaRPr lang="en-GB" altLang="pl-PL" sz="3600" i="1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buClrTx/>
              <a:buFontTx/>
              <a:buNone/>
            </a:pPr>
            <a:r>
              <a:rPr lang="en-GB" altLang="pl-PL" sz="3600" i="1">
                <a:latin typeface="Times New Roman" panose="02020603050405020304" pitchFamily="18" charset="0"/>
                <a:cs typeface="Arial" panose="020B0604020202020204" pitchFamily="34" charset="0"/>
              </a:rPr>
              <a:t>Zielona Góra 20.04.2016 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28675" y="88900"/>
            <a:ext cx="9070975" cy="1265238"/>
          </a:xfrm>
          <a:ln/>
        </p:spPr>
        <p:txBody>
          <a:bodyPr/>
          <a:lstStyle/>
          <a:p>
            <a:endParaRPr lang="pl-PL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1843088"/>
            <a:ext cx="9720262" cy="6364287"/>
          </a:xfrm>
          <a:ln/>
        </p:spPr>
        <p:txBody>
          <a:bodyPr tIns="17640" anchor="ctr"/>
          <a:lstStyle/>
          <a:p>
            <a:pPr indent="-341313" algn="ctr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3600" b="1"/>
              <a:t>Fundusz  Rozwoju Przedsiębiorczości </a:t>
            </a:r>
          </a:p>
          <a:p>
            <a:pPr indent="-341313" algn="just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3600"/>
              <a:t>  </a:t>
            </a:r>
            <a:r>
              <a:rPr lang="en-US" altLang="pl-PL" sz="2400"/>
              <a:t>powstał w 1994r. przy Fundacji „Przedsiębiorczość” jako jeden z elementów projektu TOR#10 współfinansowanego przez Ministerstwo Pracy i Polityki Społecznej oraz Bank Światowy.</a:t>
            </a:r>
          </a:p>
          <a:p>
            <a:pPr indent="-341313" algn="just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2400"/>
              <a:t>                               </a:t>
            </a:r>
          </a:p>
          <a:p>
            <a:pPr indent="-341313" algn="just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2400"/>
              <a:t>BENEFICJENCI FUNDUSZU</a:t>
            </a:r>
          </a:p>
          <a:p>
            <a:pPr indent="-341313" algn="just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2000"/>
              <a:t>  </a:t>
            </a:r>
          </a:p>
          <a:p>
            <a:pPr indent="-341313" algn="just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2000"/>
              <a:t>1. Podmioty rozpoczynające lub </a:t>
            </a:r>
            <a:r>
              <a:rPr lang="en-US" altLang="pl-PL" sz="2000" b="1"/>
              <a:t>prowadzące działalność gospodarczą  na terenie województwa lubuskiego.</a:t>
            </a:r>
          </a:p>
          <a:p>
            <a:pPr indent="-341313" algn="just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/>
          </a:p>
          <a:p>
            <a:pPr indent="-341313" algn="just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/>
          </a:p>
          <a:p>
            <a:pPr indent="-341313" algn="just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2000" b="1"/>
              <a:t>2. Podmioty gospodarcze, tworzące miejsca pracy  (m.in. dla osób bezrobotnych  zarejestrowanych w  Urzędach Pracy).</a:t>
            </a:r>
          </a:p>
          <a:p>
            <a:pPr indent="-341313" algn="just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/>
          </a:p>
          <a:p>
            <a:pPr indent="-341313" algn="just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/>
          </a:p>
          <a:p>
            <a:pPr indent="-341313" algn="ctr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2000" b="1"/>
              <a:t>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6840538"/>
            <a:ext cx="14224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840538"/>
            <a:ext cx="23399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6840538"/>
            <a:ext cx="1619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28675" y="88900"/>
            <a:ext cx="9070975" cy="1265238"/>
          </a:xfrm>
          <a:ln/>
        </p:spPr>
        <p:txBody>
          <a:bodyPr/>
          <a:lstStyle/>
          <a:p>
            <a:endParaRPr lang="pl-PL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1814513"/>
            <a:ext cx="9720262" cy="4899025"/>
          </a:xfrm>
          <a:ln/>
        </p:spPr>
        <p:txBody>
          <a:bodyPr tIns="17640" anchor="ctr"/>
          <a:lstStyle/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Kapitał łączny Funduszu ~ 8 mln PLN.</a:t>
            </a: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2000" b="1"/>
              <a:t>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6840538"/>
            <a:ext cx="14224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840538"/>
            <a:ext cx="23399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6840538"/>
            <a:ext cx="1619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28675" y="88900"/>
            <a:ext cx="9070975" cy="1265238"/>
          </a:xfrm>
          <a:ln/>
        </p:spPr>
        <p:txBody>
          <a:bodyPr/>
          <a:lstStyle/>
          <a:p>
            <a:endParaRPr lang="pl-PL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841375"/>
            <a:ext cx="9720262" cy="6818313"/>
          </a:xfrm>
          <a:ln/>
        </p:spPr>
        <p:txBody>
          <a:bodyPr tIns="17640" anchor="ctr"/>
          <a:lstStyle/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FUNDUSZ ROZWOJU PRZEDSIĘBIORCZOŚCI</a:t>
            </a: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3600"/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3600"/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3600"/>
              <a:t>3 linie wsparcia finansowgo </a:t>
            </a:r>
            <a:r>
              <a:rPr lang="en-US" altLang="pl-PL" sz="2000"/>
              <a:t>(skrócone nazwy robocze):</a:t>
            </a: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3600"/>
          </a:p>
          <a:p>
            <a:pPr indent="-341313" algn="just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3600"/>
              <a:t>                       1. Linia BŚ I MPIPS,</a:t>
            </a:r>
          </a:p>
          <a:p>
            <a:pPr indent="-341313" algn="just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3600"/>
              <a:t>                       2. Linia LRPO I,</a:t>
            </a:r>
          </a:p>
          <a:p>
            <a:pPr indent="-341313" algn="just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3600"/>
              <a:t>                       3. Linia LRPO II.</a:t>
            </a: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2000" b="1"/>
              <a:t>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6840538"/>
            <a:ext cx="14224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840538"/>
            <a:ext cx="23399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6840538"/>
            <a:ext cx="1619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28675" y="88900"/>
            <a:ext cx="9070975" cy="1265238"/>
          </a:xfrm>
          <a:ln/>
        </p:spPr>
        <p:txBody>
          <a:bodyPr/>
          <a:lstStyle/>
          <a:p>
            <a:endParaRPr lang="pl-PL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1843088"/>
            <a:ext cx="9720262" cy="5173662"/>
          </a:xfrm>
          <a:ln/>
        </p:spPr>
        <p:txBody>
          <a:bodyPr tIns="17640" anchor="ctr"/>
          <a:lstStyle/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Realizowane projekty w ramach  LRPO :</a:t>
            </a: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2000" b="1"/>
              <a:t>1.</a:t>
            </a: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2000" b="1"/>
              <a:t>“Dokapitalizowanie Funduszu Pożyczkowego w Żarach – systemowe wsparcie sektora MŚP”</a:t>
            </a: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2000" b="1"/>
              <a:t>2. </a:t>
            </a: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2000" b="1" i="1"/>
              <a:t>„Kapitał dla przedsiębiorczych – zwiększenie kapitału Funduszu Pożyczkowego w Żarach”</a:t>
            </a: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2000" b="1"/>
              <a:t>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6797675"/>
            <a:ext cx="5759450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28675" y="88900"/>
            <a:ext cx="9070975" cy="1265238"/>
          </a:xfrm>
          <a:ln/>
        </p:spPr>
        <p:txBody>
          <a:bodyPr/>
          <a:lstStyle/>
          <a:p>
            <a:endParaRPr lang="pl-PL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2073275"/>
            <a:ext cx="9720262" cy="5060950"/>
          </a:xfrm>
          <a:ln/>
        </p:spPr>
        <p:txBody>
          <a:bodyPr tIns="17640" anchor="ctr"/>
          <a:lstStyle/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Informacje techniczne:</a:t>
            </a: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maksymalna kwota wsparcia 400 tys. PLN.</a:t>
            </a: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okres pożyczkowy do 5 lat</a:t>
            </a: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karencja max. do 6 miesięcy</a:t>
            </a: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2000" b="1"/>
              <a:t>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6840538"/>
            <a:ext cx="14224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840538"/>
            <a:ext cx="23399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6840538"/>
            <a:ext cx="1619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28675" y="88900"/>
            <a:ext cx="9070975" cy="1265238"/>
          </a:xfrm>
          <a:ln/>
        </p:spPr>
        <p:txBody>
          <a:bodyPr/>
          <a:lstStyle/>
          <a:p>
            <a:endParaRPr lang="pl-PL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1266825"/>
            <a:ext cx="9720262" cy="5967413"/>
          </a:xfrm>
          <a:ln/>
        </p:spPr>
        <p:txBody>
          <a:bodyPr tIns="17640" anchor="ctr"/>
          <a:lstStyle/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Oprocentowanie efektywne dla linii LRPO - liczone w skali roku </a:t>
            </a: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od 1,43%</a:t>
            </a: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Uwzględnia całkowite koszty łącznie z prowizją.</a:t>
            </a: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b="1"/>
              <a:t>Jest to oprocentowanie stałe w okresie pożyczki. </a:t>
            </a: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>
              <a:cs typeface="Arial" panose="020B0604020202020204" pitchFamily="34" charset="0"/>
            </a:endParaRP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altLang="pl-PL" sz="2000" b="1"/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altLang="pl-PL" sz="2000" b="1"/>
              <a:t>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6840538"/>
            <a:ext cx="14224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840538"/>
            <a:ext cx="23399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6840538"/>
            <a:ext cx="1619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574</Words>
  <Application>Microsoft Office PowerPoint</Application>
  <PresentationFormat>Niestandardowy</PresentationFormat>
  <Paragraphs>250</Paragraphs>
  <Slides>32</Slides>
  <Notes>32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32</vt:i4>
      </vt:variant>
    </vt:vector>
  </HeadingPairs>
  <TitlesOfParts>
    <vt:vector size="44" baseType="lpstr">
      <vt:lpstr>Times New Roman</vt:lpstr>
      <vt:lpstr>Arial</vt:lpstr>
      <vt:lpstr>Microsoft YaHei</vt:lpstr>
      <vt:lpstr>Arial Unicode MS</vt:lpstr>
      <vt:lpstr>Calibri</vt:lpstr>
      <vt:lpstr>StarSymbol</vt:lpstr>
      <vt:lpstr>Calibri Light</vt:lpstr>
      <vt:lpstr>msmincho</vt:lpstr>
      <vt:lpstr>MartelSans-SemiBold</vt:lpstr>
      <vt:lpstr>Motyw pakietu Office</vt:lpstr>
      <vt:lpstr>Motyw pakietu Office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zakup  stanowiska doważającego z funkcją sprawdzania szczelości turbin.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</vt:lpstr>
      <vt:lpstr>    </vt:lpstr>
      <vt:lpstr>    </vt:lpstr>
      <vt:lpstr>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FRP</dc:creator>
  <cp:lastModifiedBy>Krasowski Krzysztof</cp:lastModifiedBy>
  <cp:revision>85</cp:revision>
  <cp:lastPrinted>1601-01-01T00:00:00Z</cp:lastPrinted>
  <dcterms:created xsi:type="dcterms:W3CDTF">2015-04-13T06:58:26Z</dcterms:created>
  <dcterms:modified xsi:type="dcterms:W3CDTF">2016-04-19T12:19:54Z</dcterms:modified>
</cp:coreProperties>
</file>