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2" r:id="rId3"/>
    <p:sldId id="260" r:id="rId4"/>
    <p:sldId id="301" r:id="rId5"/>
    <p:sldId id="280" r:id="rId6"/>
    <p:sldId id="281" r:id="rId7"/>
    <p:sldId id="282" r:id="rId8"/>
    <p:sldId id="299" r:id="rId9"/>
    <p:sldId id="283" r:id="rId10"/>
    <p:sldId id="285" r:id="rId11"/>
    <p:sldId id="284" r:id="rId12"/>
    <p:sldId id="294" r:id="rId13"/>
    <p:sldId id="288" r:id="rId14"/>
    <p:sldId id="291" r:id="rId15"/>
    <p:sldId id="287" r:id="rId16"/>
    <p:sldId id="279" r:id="rId17"/>
    <p:sldId id="293" r:id="rId18"/>
    <p:sldId id="300" r:id="rId19"/>
    <p:sldId id="270" r:id="rId20"/>
    <p:sldId id="271" r:id="rId21"/>
  </p:sldIdLst>
  <p:sldSz cx="9144000" cy="6858000" type="screen4x3"/>
  <p:notesSz cx="6881813" cy="100028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endParaRPr lang="pl-PL" altLang="pl-P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endParaRPr lang="pl-PL" altLang="pl-PL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1188"/>
            <a:ext cx="29829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endParaRPr lang="pl-PL" altLang="pl-PL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fld id="{7410507E-1036-4F77-A82A-8D0D47EF3B5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0264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endParaRPr lang="pl-PL" altLang="pl-P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endParaRPr lang="pl-PL" altLang="pl-PL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0062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1388"/>
            <a:ext cx="5505450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1188"/>
            <a:ext cx="29829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endParaRPr lang="pl-PL" altLang="pl-P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fld id="{F170ECD1-05CC-4CDA-86A8-89EAC8CBCB7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3108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74091-BCB4-49C6-B1DC-B207C08CA662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0915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altLang="pl-PL" noProof="0" smtClean="0"/>
              <a:t>Kliknij, aby edytować styl wzorca tytułu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l-PL" altLang="pl-PL" noProof="0" smtClean="0"/>
              <a:t>Kliknij, aby edytować styl wzorca podtytułu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450588-7958-4010-A7C1-8E1633166258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pl-PL" altLang="pl-PL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EDB1F-758C-4131-97B9-87ADCC3232B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2192459"/>
      </p:ext>
    </p:extLst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AABDB-D1C4-4F2F-A561-B8053144295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6587129"/>
      </p:ext>
    </p:extLst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1C2FE-6317-44E1-AE8D-E8CF2BBF27F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3490834"/>
      </p:ext>
    </p:extLst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5C2D-C820-49B3-802B-C49D6DEC879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82116475"/>
      </p:ext>
    </p:extLst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931AD-BE5B-4D10-9F96-52A464310C6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5553100"/>
      </p:ext>
    </p:extLst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B0569-746C-4BA3-9176-C4B8A1675D9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321791"/>
      </p:ext>
    </p:extLst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8225B-D8FE-4351-A401-2E8BCCBB58D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1552533"/>
      </p:ext>
    </p:extLst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07F6E-FFB0-4180-8FDF-697D46204A4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634733"/>
      </p:ext>
    </p:extLst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F6358-AF77-4971-BB86-C9FA984DF11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31173611"/>
      </p:ext>
    </p:extLst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7DBE4-A451-4DAA-9C84-C24C8783F17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0440316"/>
      </p:ext>
    </p:extLst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pl-PL" altLang="pl-PL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pl-PL" altLang="pl-PL"/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B6D9299B-6D81-4FE5-8DA2-FFFF00C31BF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>
            <p:ph type="subTitle" idx="1"/>
          </p:nvPr>
        </p:nvGraphicFramePr>
        <p:xfrm>
          <a:off x="1835150" y="476250"/>
          <a:ext cx="4968875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2386387" imgH="1734169" progId="CPaint5">
                  <p:embed/>
                </p:oleObj>
              </mc:Choice>
              <mc:Fallback>
                <p:oleObj r:id="rId4" imgW="2386387" imgH="1734169" progId="CPaint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76250"/>
                        <a:ext cx="4968875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31913" y="4076700"/>
            <a:ext cx="59039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400" b="1">
                <a:solidFill>
                  <a:srgbClr val="0000FF"/>
                </a:solidFill>
              </a:rPr>
              <a:t>Stowarzyszenie Wspierania Małej Przedsiębiorczości z siedzibą w Dobiegniewie </a:t>
            </a:r>
          </a:p>
          <a:p>
            <a:pPr algn="ctr" eaLnBrk="1" hangingPunct="1"/>
            <a:r>
              <a:rPr lang="pl-PL" altLang="pl-PL" sz="2400">
                <a:solidFill>
                  <a:srgbClr val="0000FF"/>
                </a:solidFill>
              </a:rPr>
              <a:t>				</a:t>
            </a:r>
            <a:r>
              <a:rPr lang="pl-PL" altLang="pl-PL" sz="2400" b="1">
                <a:solidFill>
                  <a:srgbClr val="0000FF"/>
                </a:solidFill>
              </a:rPr>
              <a:t>   </a:t>
            </a:r>
          </a:p>
          <a:p>
            <a:pPr algn="ctr" eaLnBrk="1" hangingPunct="1"/>
            <a:r>
              <a:rPr lang="pl-PL" altLang="pl-PL" sz="2400" b="1">
                <a:solidFill>
                  <a:srgbClr val="0000FF"/>
                </a:solidFill>
              </a:rPr>
              <a:t>Zielona Góra  20 kwiecień 2016</a:t>
            </a:r>
            <a:r>
              <a:rPr lang="pl-PL" altLang="pl-PL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054" name="Picture 6" descr="PASEK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379413"/>
            <a:ext cx="7634288" cy="1031875"/>
          </a:xfrm>
        </p:spPr>
        <p:txBody>
          <a:bodyPr/>
          <a:lstStyle/>
          <a:p>
            <a:pPr algn="ctr"/>
            <a:r>
              <a:rPr lang="pl-PL" altLang="pl-PL" sz="2800" b="1">
                <a:solidFill>
                  <a:srgbClr val="0000FF"/>
                </a:solidFill>
              </a:rPr>
              <a:t>       Przykładowy beneficjent</a:t>
            </a:r>
            <a:br>
              <a:rPr lang="pl-PL" altLang="pl-PL" sz="2800" b="1">
                <a:solidFill>
                  <a:srgbClr val="0000FF"/>
                </a:solidFill>
              </a:rPr>
            </a:br>
            <a:r>
              <a:rPr lang="pl-PL" altLang="pl-PL" sz="2800" b="1">
                <a:solidFill>
                  <a:srgbClr val="0000FF"/>
                </a:solidFill>
              </a:rPr>
              <a:t>         Firma „TOKAR” Mierzęcin GM.   Dobiegniew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916113"/>
            <a:ext cx="7777162" cy="40179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pl-PL" altLang="pl-PL"/>
          </a:p>
          <a:p>
            <a:pPr>
              <a:buFont typeface="Wingdings" panose="05000000000000000000" pitchFamily="2" charset="2"/>
              <a:buNone/>
            </a:pPr>
            <a:r>
              <a:rPr lang="pl-PL" altLang="pl-PL"/>
              <a:t>    Rok 2010</a:t>
            </a:r>
          </a:p>
          <a:p>
            <a:pPr>
              <a:buFont typeface="Wingdings" panose="05000000000000000000" pitchFamily="2" charset="2"/>
              <a:buNone/>
            </a:pPr>
            <a:endParaRPr lang="pl-PL" altLang="pl-PL"/>
          </a:p>
          <a:p>
            <a:pPr>
              <a:buFont typeface="Wingdings" panose="05000000000000000000" pitchFamily="2" charset="2"/>
              <a:buNone/>
            </a:pPr>
            <a:endParaRPr lang="pl-PL" altLang="pl-PL"/>
          </a:p>
          <a:p>
            <a:pPr>
              <a:buFont typeface="Wingdings" panose="05000000000000000000" pitchFamily="2" charset="2"/>
              <a:buNone/>
            </a:pPr>
            <a:endParaRPr lang="pl-PL" altLang="pl-PL"/>
          </a:p>
          <a:p>
            <a:pPr>
              <a:buFont typeface="Wingdings" panose="05000000000000000000" pitchFamily="2" charset="2"/>
              <a:buNone/>
            </a:pPr>
            <a:r>
              <a:rPr lang="pl-PL" altLang="pl-PL"/>
              <a:t>						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/>
              <a:t>						  Rok 2012</a:t>
            </a:r>
          </a:p>
        </p:txBody>
      </p:sp>
      <p:pic>
        <p:nvPicPr>
          <p:cNvPr id="45060" name="Picture 4" descr="Tak zaczynaliśmy  działalność"/>
          <p:cNvPicPr>
            <a:picLocks noChangeAspect="1" noChangeArrowheads="1"/>
          </p:cNvPicPr>
          <p:nvPr/>
        </p:nvPicPr>
        <p:blipFill>
          <a:blip r:embed="rId2" cstate="print">
            <a:lum bright="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41663"/>
            <a:ext cx="3889375" cy="28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Nowy zakład powstały w 2012 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060575"/>
            <a:ext cx="414020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835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7" descr="PASEK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/>
              <a:t> </a:t>
            </a:r>
            <a:r>
              <a:rPr lang="pl-PL" altLang="pl-PL" sz="3200" b="1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sz="2000"/>
              <a:t>Od tradycyjnej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000"/>
              <a:t>tokarki do maszyn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000"/>
              <a:t> cyfrowych </a:t>
            </a:r>
          </a:p>
          <a:p>
            <a:pPr>
              <a:buFont typeface="Wingdings" panose="05000000000000000000" pitchFamily="2" charset="2"/>
              <a:buNone/>
            </a:pPr>
            <a:endParaRPr lang="pl-PL" altLang="pl-PL" sz="2000"/>
          </a:p>
          <a:p>
            <a:pPr>
              <a:buFont typeface="Wingdings" panose="05000000000000000000" pitchFamily="2" charset="2"/>
              <a:buNone/>
            </a:pPr>
            <a:endParaRPr lang="pl-PL" altLang="pl-PL"/>
          </a:p>
          <a:p>
            <a:pPr>
              <a:buFont typeface="Wingdings" panose="05000000000000000000" pitchFamily="2" charset="2"/>
              <a:buNone/>
            </a:pPr>
            <a:endParaRPr lang="pl-PL" altLang="pl-PL"/>
          </a:p>
          <a:p>
            <a:pPr>
              <a:buFont typeface="Wingdings" panose="05000000000000000000" pitchFamily="2" charset="2"/>
              <a:buNone/>
            </a:pPr>
            <a:r>
              <a:rPr lang="pl-PL" altLang="pl-PL"/>
              <a:t>						</a:t>
            </a:r>
          </a:p>
          <a:p>
            <a:pPr>
              <a:buFont typeface="Wingdings" panose="05000000000000000000" pitchFamily="2" charset="2"/>
              <a:buNone/>
            </a:pPr>
            <a:endParaRPr lang="pl-PL" altLang="pl-PL"/>
          </a:p>
          <a:p>
            <a:pPr>
              <a:buFont typeface="Wingdings" panose="05000000000000000000" pitchFamily="2" charset="2"/>
              <a:buNone/>
            </a:pPr>
            <a:r>
              <a:rPr lang="pl-PL" altLang="pl-PL"/>
              <a:t>						</a:t>
            </a:r>
            <a:r>
              <a:rPr lang="pl-PL" altLang="pl-PL" sz="2000"/>
              <a:t>Stawiamy na młodzież</a:t>
            </a:r>
          </a:p>
          <a:p>
            <a:endParaRPr lang="pl-PL" altLang="pl-PL"/>
          </a:p>
        </p:txBody>
      </p:sp>
      <p:pic>
        <p:nvPicPr>
          <p:cNvPr id="44036" name="Picture 4" descr="PASE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419850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628775"/>
            <a:ext cx="49704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43195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835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700338" y="188913"/>
            <a:ext cx="5832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l-PL" altLang="pl-PL" b="1">
                <a:solidFill>
                  <a:srgbClr val="3333CC"/>
                </a:solidFill>
                <a:latin typeface="Verdana" panose="020B0604030504040204" pitchFamily="34" charset="0"/>
              </a:rPr>
              <a:t>1997 – Rozpoczęcie działalności</a:t>
            </a:r>
            <a:br>
              <a:rPr lang="pl-PL" altLang="pl-PL" b="1">
                <a:solidFill>
                  <a:srgbClr val="3333CC"/>
                </a:solidFill>
                <a:latin typeface="Verdana" panose="020B0604030504040204" pitchFamily="34" charset="0"/>
              </a:rPr>
            </a:br>
            <a:r>
              <a:rPr lang="pl-PL" altLang="pl-PL" b="1">
                <a:solidFill>
                  <a:srgbClr val="3333CC"/>
                </a:solidFill>
                <a:latin typeface="Verdana" panose="020B0604030504040204" pitchFamily="34" charset="0"/>
              </a:rPr>
              <a:t>2012 – Nowe biuro i hala produkcyjna</a:t>
            </a:r>
            <a:br>
              <a:rPr lang="pl-PL" altLang="pl-PL" b="1">
                <a:solidFill>
                  <a:srgbClr val="3333CC"/>
                </a:solidFill>
                <a:latin typeface="Verdana" panose="020B0604030504040204" pitchFamily="34" charset="0"/>
              </a:rPr>
            </a:br>
            <a:r>
              <a:rPr lang="pl-PL" altLang="pl-PL" b="1">
                <a:solidFill>
                  <a:srgbClr val="3333CC"/>
                </a:solidFill>
                <a:latin typeface="Verdana" panose="020B0604030504040204" pitchFamily="34" charset="0"/>
              </a:rPr>
              <a:t>2012 – Wdrożenie ISO 9001:2008</a:t>
            </a:r>
            <a:br>
              <a:rPr lang="pl-PL" altLang="pl-PL" b="1">
                <a:solidFill>
                  <a:srgbClr val="3333CC"/>
                </a:solidFill>
                <a:latin typeface="Verdana" panose="020B0604030504040204" pitchFamily="34" charset="0"/>
              </a:rPr>
            </a:br>
            <a:r>
              <a:rPr lang="pl-PL" altLang="pl-PL" b="1">
                <a:solidFill>
                  <a:srgbClr val="3333CC"/>
                </a:solidFill>
                <a:latin typeface="Verdana" panose="020B0604030504040204" pitchFamily="34" charset="0"/>
              </a:rPr>
              <a:t>2015 – Otwarcie linii elektropolerowania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solidFill>
                  <a:srgbClr val="0000FF"/>
                </a:solidFill>
              </a:rPr>
              <a:t>Nasze produkty</a:t>
            </a:r>
          </a:p>
        </p:txBody>
      </p:sp>
      <p:pic>
        <p:nvPicPr>
          <p:cNvPr id="55300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27162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Obraz 9"/>
          <p:cNvPicPr>
            <a:picLocks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916113"/>
            <a:ext cx="2714625" cy="2035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2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271621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2716212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Obraz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49725"/>
            <a:ext cx="27162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337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6" name="Picture 10" descr="PASEK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400">
                <a:solidFill>
                  <a:srgbClr val="0000FF"/>
                </a:solidFill>
              </a:rPr>
              <a:t> Produkty innowacyjne –wyposażenie stanowisk pracy</a:t>
            </a:r>
          </a:p>
        </p:txBody>
      </p:sp>
      <p:pic>
        <p:nvPicPr>
          <p:cNvPr id="48132" name="Picture 4" descr="PASE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288" y="3406775"/>
            <a:ext cx="3427412" cy="2316163"/>
          </a:xfrm>
          <a:noFill/>
          <a:ln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140200" y="4149725"/>
            <a:ext cx="47529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pl-PL" altLang="pl-PL">
              <a:latin typeface="Verdana" panose="020B0604030504040204" pitchFamily="34" charset="0"/>
            </a:endParaRPr>
          </a:p>
          <a:p>
            <a:pPr eaLnBrk="1" hangingPunct="1"/>
            <a:endParaRPr lang="pl-PL" altLang="pl-PL">
              <a:latin typeface="Verdana" panose="020B0604030504040204" pitchFamily="34" charset="0"/>
            </a:endParaRPr>
          </a:p>
          <a:p>
            <a:pPr eaLnBrk="1" hangingPunct="1"/>
            <a:r>
              <a:rPr lang="pl-PL" altLang="pl-PL">
                <a:latin typeface="Verdana" panose="020B0604030504040204" pitchFamily="34" charset="0"/>
              </a:rPr>
              <a:t> Regał mobilny z kambanami przeznaczony jest do magazynowania i sortowania różnego rodzaju elementów i komponentów wykorzystywanych w procesie produkcyjnym. </a:t>
            </a: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280828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79388" y="1844675"/>
            <a:ext cx="4572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pl-PL" altLang="pl-PL">
              <a:latin typeface="Verdana" panose="020B0604030504040204" pitchFamily="34" charset="0"/>
            </a:endParaRPr>
          </a:p>
          <a:p>
            <a:pPr eaLnBrk="1" hangingPunct="1"/>
            <a:r>
              <a:rPr lang="pl-PL" altLang="pl-PL">
                <a:latin typeface="Verdana" panose="020B0604030504040204" pitchFamily="34" charset="0"/>
              </a:rPr>
              <a:t>Uchwyt na napoje to idealne rozwiązanie dla firm ceniących sobie porządek na stanowiskach pracy. 	</a:t>
            </a:r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206057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563E-6DD7-490A-B374-70D3F7115AEE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01663"/>
          </a:xfrm>
        </p:spPr>
        <p:txBody>
          <a:bodyPr/>
          <a:lstStyle/>
          <a:p>
            <a:r>
              <a:rPr lang="pl-PL" altLang="pl-PL" sz="3200" b="1" u="sng">
                <a:solidFill>
                  <a:srgbClr val="000099"/>
                </a:solidFill>
              </a:rPr>
              <a:t>Podstawowe dane</a:t>
            </a:r>
            <a:r>
              <a:rPr lang="pl-PL" altLang="pl-PL" sz="3400">
                <a:solidFill>
                  <a:srgbClr val="000099"/>
                </a:solidFill>
              </a:rPr>
              <a:t> -TOKAR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85988"/>
            <a:ext cx="5688012" cy="38338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pl-PL" altLang="pl-PL" sz="3900" u="sng">
                <a:solidFill>
                  <a:srgbClr val="3333CC"/>
                </a:solidFill>
                <a:latin typeface="ISOCPEUR" charset="0"/>
              </a:rPr>
              <a:t>Firma – dzisiaj</a:t>
            </a:r>
            <a:endParaRPr lang="pl-PL" altLang="pl-PL" sz="3900" u="sng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>
                <a:solidFill>
                  <a:srgbClr val="3333CC"/>
                </a:solidFill>
                <a:latin typeface="ISOCPEUR" charset="0"/>
              </a:rPr>
              <a:t>Załoga- 47 pracowników</a:t>
            </a:r>
            <a:endParaRPr lang="pl-PL" altLang="pl-PL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l-PL">
                <a:solidFill>
                  <a:srgbClr val="3333CC"/>
                </a:solidFill>
                <a:latin typeface="ISOCPEUR" charset="0"/>
              </a:rPr>
              <a:t>P</a:t>
            </a:r>
            <a:r>
              <a:rPr lang="pl-PL" altLang="pl-PL">
                <a:solidFill>
                  <a:srgbClr val="3333CC"/>
                </a:solidFill>
                <a:latin typeface="ISOCPEUR" charset="0"/>
              </a:rPr>
              <a:t>owierz</a:t>
            </a:r>
            <a:r>
              <a:rPr lang="pl-PL" altLang="pl-PL">
                <a:solidFill>
                  <a:srgbClr val="3333CC"/>
                </a:solidFill>
                <a:latin typeface="Arial" panose="020B0604020202020204" pitchFamily="34" charset="0"/>
              </a:rPr>
              <a:t>.</a:t>
            </a:r>
            <a:r>
              <a:rPr lang="pl-PL" altLang="pl-PL">
                <a:solidFill>
                  <a:srgbClr val="3333CC"/>
                </a:solidFill>
                <a:latin typeface="ISOCPEUR" charset="0"/>
              </a:rPr>
              <a:t> produkcji	– 250 m</a:t>
            </a:r>
            <a:r>
              <a:rPr lang="pl-PL" altLang="pl-PL" baseline="30000">
                <a:solidFill>
                  <a:srgbClr val="3333CC"/>
                </a:solidFill>
                <a:latin typeface="ISOCPEUR" charset="0"/>
              </a:rPr>
              <a:t>2</a:t>
            </a:r>
            <a:endParaRPr lang="pl-PL" altLang="pl-PL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>
                <a:solidFill>
                  <a:srgbClr val="3333CC"/>
                </a:solidFill>
                <a:latin typeface="ISOCPEUR" charset="0"/>
              </a:rPr>
              <a:t>Ilość komponentów - 700 </a:t>
            </a:r>
            <a:endParaRPr lang="pl-PL" altLang="pl-PL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>
                <a:solidFill>
                  <a:srgbClr val="3333CC"/>
                </a:solidFill>
                <a:latin typeface="Arial" panose="020B0604020202020204" pitchFamily="34" charset="0"/>
              </a:rPr>
              <a:t>M</a:t>
            </a:r>
            <a:r>
              <a:rPr lang="pl-PL" altLang="pl-PL">
                <a:solidFill>
                  <a:srgbClr val="3333CC"/>
                </a:solidFill>
                <a:latin typeface="ISOCPEUR" charset="0"/>
              </a:rPr>
              <a:t>ożliwości </a:t>
            </a:r>
            <a:r>
              <a:rPr lang="pl-PL" altLang="pl-PL">
                <a:solidFill>
                  <a:srgbClr val="3333CC"/>
                </a:solidFill>
                <a:latin typeface="Arial" panose="020B0604020202020204" pitchFamily="34" charset="0"/>
              </a:rPr>
              <a:t>prod.</a:t>
            </a:r>
            <a:r>
              <a:rPr lang="pl-PL" altLang="pl-PL">
                <a:solidFill>
                  <a:srgbClr val="3333CC"/>
                </a:solidFill>
                <a:latin typeface="ISOCPEUR" charset="0"/>
              </a:rPr>
              <a:t>- 350 000 szt</a:t>
            </a:r>
            <a:r>
              <a:rPr lang="pl-PL" altLang="pl-PL">
                <a:solidFill>
                  <a:srgbClr val="3333CC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>
                <a:solidFill>
                  <a:srgbClr val="3333CC"/>
                </a:solidFill>
              </a:rPr>
              <a:t>20 maszyn CNC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>
                <a:solidFill>
                  <a:srgbClr val="3333CC"/>
                </a:solidFill>
              </a:rPr>
              <a:t>Linia elektropolerowania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pl-PL" altLang="pl-PL">
              <a:solidFill>
                <a:srgbClr val="3333CC"/>
              </a:solidFill>
            </a:endParaRP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277177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2" descr="C:\Users\Karol Wołyniec\Desktop\20160128_100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08050"/>
            <a:ext cx="31654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24400"/>
            <a:ext cx="26225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PASEK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4058-37BA-48D7-B539-37AEEE87CF58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600" b="1">
                <a:solidFill>
                  <a:srgbClr val="000099"/>
                </a:solidFill>
              </a:rPr>
              <a:t>Perspektywy rozwoju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>
                <a:solidFill>
                  <a:srgbClr val="0000FF"/>
                </a:solidFill>
              </a:rPr>
              <a:t>Modernizacja parku maszynowego</a:t>
            </a:r>
          </a:p>
          <a:p>
            <a:pPr>
              <a:lnSpc>
                <a:spcPct val="90000"/>
              </a:lnSpc>
            </a:pPr>
            <a:r>
              <a:rPr lang="pl-PL" altLang="pl-PL">
                <a:solidFill>
                  <a:srgbClr val="0000FF"/>
                </a:solidFill>
              </a:rPr>
              <a:t>Budowa nowoczesnej hali produkcyjnej o dużej powierzchni</a:t>
            </a:r>
          </a:p>
          <a:p>
            <a:pPr>
              <a:lnSpc>
                <a:spcPct val="90000"/>
              </a:lnSpc>
            </a:pPr>
            <a:r>
              <a:rPr lang="pl-PL" altLang="pl-PL">
                <a:solidFill>
                  <a:srgbClr val="0000FF"/>
                </a:solidFill>
              </a:rPr>
              <a:t>Wdrażanie nowych technologii w oparciu o B+R /innowacyjna gospodarka/</a:t>
            </a:r>
          </a:p>
          <a:p>
            <a:pPr>
              <a:lnSpc>
                <a:spcPct val="90000"/>
              </a:lnSpc>
            </a:pPr>
            <a:r>
              <a:rPr lang="pl-PL" altLang="pl-PL">
                <a:solidFill>
                  <a:srgbClr val="0000FF"/>
                </a:solidFill>
              </a:rPr>
              <a:t>Ukierunkowanie produkcji na eksport do poziomu 30% szczególnie na rynek UE</a:t>
            </a:r>
          </a:p>
          <a:p>
            <a:pPr>
              <a:lnSpc>
                <a:spcPct val="90000"/>
              </a:lnSpc>
            </a:pPr>
            <a:endParaRPr lang="pl-PL" altLang="pl-PL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endParaRPr lang="pl-PL" altLang="pl-PL"/>
          </a:p>
          <a:p>
            <a:pPr>
              <a:lnSpc>
                <a:spcPct val="90000"/>
              </a:lnSpc>
            </a:pPr>
            <a:endParaRPr lang="pl-PL" altLang="pl-PL"/>
          </a:p>
          <a:p>
            <a:pPr>
              <a:lnSpc>
                <a:spcPct val="90000"/>
              </a:lnSpc>
            </a:pPr>
            <a:endParaRPr lang="pl-PL" altLang="pl-PL"/>
          </a:p>
          <a:p>
            <a:pPr>
              <a:lnSpc>
                <a:spcPct val="90000"/>
              </a:lnSpc>
            </a:pPr>
            <a:endParaRPr lang="pl-PL" altLang="pl-PL"/>
          </a:p>
        </p:txBody>
      </p:sp>
      <p:pic>
        <p:nvPicPr>
          <p:cNvPr id="47109" name="Picture 5" descr="PASE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400" b="1">
                <a:solidFill>
                  <a:srgbClr val="000099"/>
                </a:solidFill>
              </a:rPr>
              <a:t>Oczekiwania przedsiębiorców dla nowej perspektywy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7550"/>
            <a:ext cx="7883525" cy="4032250"/>
          </a:xfrm>
        </p:spPr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pl-PL" altLang="pl-PL" sz="2800">
                <a:solidFill>
                  <a:srgbClr val="0000FF"/>
                </a:solidFill>
              </a:rPr>
              <a:t>Pozyskać jak najwięcej środków finansowych na rozwój</a:t>
            </a:r>
          </a:p>
          <a:p>
            <a:pPr marL="571500" indent="-571500">
              <a:lnSpc>
                <a:spcPct val="90000"/>
              </a:lnSpc>
            </a:pPr>
            <a:r>
              <a:rPr lang="pl-PL" altLang="pl-PL" sz="2800">
                <a:solidFill>
                  <a:srgbClr val="0000FF"/>
                </a:solidFill>
              </a:rPr>
              <a:t>Uproszczenia dokumentacji wymaganej do udzielania pożyczek  </a:t>
            </a:r>
          </a:p>
          <a:p>
            <a:pPr marL="571500" indent="-571500">
              <a:lnSpc>
                <a:spcPct val="90000"/>
              </a:lnSpc>
            </a:pPr>
            <a:r>
              <a:rPr lang="pl-PL" altLang="pl-PL" sz="280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Zmniejszenie wymagań dotyczących zabezpieczenia pożyczki</a:t>
            </a:r>
            <a:endParaRPr lang="pl-PL" altLang="pl-PL" sz="280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</a:pPr>
            <a:r>
              <a:rPr lang="pl-PL" altLang="pl-PL" sz="2800">
                <a:solidFill>
                  <a:srgbClr val="0000FF"/>
                </a:solidFill>
              </a:rPr>
              <a:t>Uelastycznienie systemu spłat pożyczki (np. dłuższa karencja</a:t>
            </a:r>
            <a:r>
              <a:rPr lang="pl-PL" altLang="pl-PL" sz="2800">
                <a:solidFill>
                  <a:srgbClr val="0000FF"/>
                </a:solidFill>
                <a:cs typeface="Times New Roman" panose="02020603050405020304" pitchFamily="18" charset="0"/>
              </a:rPr>
              <a:t> lub możliwość karencji w czasie pożyczki)</a:t>
            </a:r>
            <a:r>
              <a:rPr lang="pl-PL" altLang="pl-PL" sz="2800">
                <a:solidFill>
                  <a:srgbClr val="0000FF"/>
                </a:solidFill>
              </a:rPr>
              <a:t> </a:t>
            </a:r>
            <a:r>
              <a:rPr lang="pl-PL" altLang="pl-PL" sz="280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endParaRPr lang="pl-PL" altLang="pl-PL" sz="280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</a:pPr>
            <a:endParaRPr lang="pl-PL" altLang="pl-PL" sz="280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</a:pPr>
            <a:endParaRPr lang="pl-PL" altLang="pl-PL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</a:pPr>
            <a:endParaRPr lang="pl-PL" altLang="pl-PL"/>
          </a:p>
          <a:p>
            <a:pPr marL="571500" indent="-571500">
              <a:lnSpc>
                <a:spcPct val="90000"/>
              </a:lnSpc>
            </a:pPr>
            <a:endParaRPr lang="pl-PL" altLang="pl-PL"/>
          </a:p>
          <a:p>
            <a:pPr marL="571500" indent="-571500">
              <a:lnSpc>
                <a:spcPct val="90000"/>
              </a:lnSpc>
            </a:pPr>
            <a:endParaRPr lang="pl-PL" altLang="pl-PL"/>
          </a:p>
        </p:txBody>
      </p:sp>
      <p:pic>
        <p:nvPicPr>
          <p:cNvPr id="38916" name="Picture 4" descr="PASE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400" b="1">
                <a:solidFill>
                  <a:srgbClr val="000099"/>
                </a:solidFill>
              </a:rPr>
              <a:t>Nowa perspektywa </a:t>
            </a:r>
            <a:br>
              <a:rPr lang="pl-PL" altLang="pl-PL" sz="3400" b="1">
                <a:solidFill>
                  <a:srgbClr val="000099"/>
                </a:solidFill>
              </a:rPr>
            </a:br>
            <a:r>
              <a:rPr lang="pl-PL" altLang="pl-PL" sz="3400" b="1">
                <a:solidFill>
                  <a:srgbClr val="000099"/>
                </a:solidFill>
              </a:rPr>
              <a:t>RPO 2014-2020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001000" cy="4411663"/>
          </a:xfrm>
        </p:spPr>
        <p:txBody>
          <a:bodyPr/>
          <a:lstStyle/>
          <a:p>
            <a:endParaRPr lang="pl-PL" altLang="pl-PL" sz="2800">
              <a:solidFill>
                <a:srgbClr val="0000FF"/>
              </a:solidFill>
            </a:endParaRPr>
          </a:p>
          <a:p>
            <a:r>
              <a:rPr lang="pl-PL" altLang="pl-PL" sz="2800">
                <a:solidFill>
                  <a:srgbClr val="0000FF"/>
                </a:solidFill>
              </a:rPr>
              <a:t>Będziemy uczestnikami procedury zamówień publicznych przy wyborze pośredników finansowych</a:t>
            </a:r>
          </a:p>
          <a:p>
            <a:r>
              <a:rPr lang="pl-PL" altLang="pl-PL" sz="2800">
                <a:solidFill>
                  <a:srgbClr val="0000FF"/>
                </a:solidFill>
              </a:rPr>
              <a:t>Posiadamy środki FRP na wkład własny</a:t>
            </a:r>
          </a:p>
          <a:p>
            <a:r>
              <a:rPr lang="pl-PL" altLang="pl-PL" sz="2800">
                <a:solidFill>
                  <a:srgbClr val="0000FF"/>
                </a:solidFill>
              </a:rPr>
              <a:t>Stowarzyszenie jest przygotowane do realizacji zadań w zakresie zwrotnej inżynierii finansowej</a:t>
            </a:r>
          </a:p>
          <a:p>
            <a:endParaRPr lang="pl-PL" altLang="pl-PL" sz="2800">
              <a:solidFill>
                <a:srgbClr val="0000FF"/>
              </a:solidFill>
            </a:endParaRPr>
          </a:p>
        </p:txBody>
      </p:sp>
      <p:pic>
        <p:nvPicPr>
          <p:cNvPr id="54276" name="Picture 4" descr="PASE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01000" cy="1216025"/>
          </a:xfrm>
        </p:spPr>
        <p:txBody>
          <a:bodyPr/>
          <a:lstStyle/>
          <a:p>
            <a:pPr algn="ctr"/>
            <a:r>
              <a:rPr lang="pl-PL" altLang="pl-PL" sz="3400" b="1">
                <a:solidFill>
                  <a:srgbClr val="000099"/>
                </a:solidFill>
              </a:rPr>
              <a:t>Doświadczenie i uzyskane efekty FRP</a:t>
            </a:r>
            <a:r>
              <a:rPr lang="pl-PL" altLang="pl-PL" sz="3400"/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349500"/>
            <a:ext cx="8001000" cy="3670300"/>
          </a:xfrm>
        </p:spPr>
        <p:txBody>
          <a:bodyPr/>
          <a:lstStyle/>
          <a:p>
            <a:r>
              <a:rPr lang="pl-PL" altLang="pl-PL" b="1">
                <a:solidFill>
                  <a:srgbClr val="3333CC"/>
                </a:solidFill>
              </a:rPr>
              <a:t>Łącznie udzielono -468 pożyczek</a:t>
            </a:r>
          </a:p>
          <a:p>
            <a:r>
              <a:rPr lang="pl-PL" altLang="pl-PL" b="1">
                <a:solidFill>
                  <a:srgbClr val="3333CC"/>
                </a:solidFill>
              </a:rPr>
              <a:t>Wartość pożyczek- 21 mln zł</a:t>
            </a:r>
          </a:p>
          <a:p>
            <a:r>
              <a:rPr lang="pl-PL" altLang="pl-PL" b="1">
                <a:solidFill>
                  <a:srgbClr val="3333CC"/>
                </a:solidFill>
              </a:rPr>
              <a:t>Umorzono częściowo kapitał o wartości 49 303,00 zł w stosunku do 5 pożyczek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400"/>
              <a:t>Strona internetowa www.swmpdobiegniew.pl</a:t>
            </a:r>
          </a:p>
        </p:txBody>
      </p:sp>
      <p:pic>
        <p:nvPicPr>
          <p:cNvPr id="22531" name="Picture 3" descr="2013-10-15 0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400" y="1752600"/>
            <a:ext cx="7697788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5" descr="PASE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1000" cy="892175"/>
          </a:xfrm>
        </p:spPr>
        <p:txBody>
          <a:bodyPr/>
          <a:lstStyle/>
          <a:p>
            <a:pPr algn="ctr"/>
            <a:r>
              <a:rPr lang="pl-PL" altLang="pl-PL" sz="3400" b="1">
                <a:solidFill>
                  <a:srgbClr val="000099"/>
                </a:solidFill>
              </a:rPr>
              <a:t>Fundusz Rozwoju Przedsiębiorczości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pl-PL" altLang="pl-PL">
                <a:solidFill>
                  <a:srgbClr val="0000FF"/>
                </a:solidFill>
              </a:rPr>
              <a:t>Powstał w 1994 r </a:t>
            </a:r>
          </a:p>
          <a:p>
            <a:pPr marL="571500" indent="-571500">
              <a:lnSpc>
                <a:spcPct val="90000"/>
              </a:lnSpc>
            </a:pPr>
            <a:r>
              <a:rPr lang="pl-PL" altLang="pl-PL">
                <a:solidFill>
                  <a:srgbClr val="0000FF"/>
                </a:solidFill>
              </a:rPr>
              <a:t>Zalążkiem były środki uzyskane do Realizacji projektu TOR#10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pl-PL" altLang="pl-PL">
                <a:solidFill>
                  <a:srgbClr val="0000FF"/>
                </a:solidFill>
              </a:rPr>
              <a:t>Kanadyjski program pożyczkowy dla inkubatorów przedsiębiorczości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pl-PL" altLang="pl-PL">
                <a:solidFill>
                  <a:srgbClr val="0000FF"/>
                </a:solidFill>
              </a:rPr>
              <a:t>Projekt pożyczkowy dla MŚP z funduszy PARP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pl-PL" altLang="pl-PL">
                <a:solidFill>
                  <a:srgbClr val="0000FF"/>
                </a:solidFill>
              </a:rPr>
              <a:t> Projekt LRPO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1916113"/>
            <a:ext cx="7777162" cy="40179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pl-PL" altLang="pl-PL"/>
          </a:p>
          <a:p>
            <a:pPr>
              <a:buFont typeface="Wingdings" panose="05000000000000000000" pitchFamily="2" charset="2"/>
              <a:buNone/>
            </a:pPr>
            <a:endParaRPr lang="pl-PL" altLang="pl-PL"/>
          </a:p>
          <a:p>
            <a:pPr>
              <a:buFont typeface="Wingdings" panose="05000000000000000000" pitchFamily="2" charset="2"/>
              <a:buNone/>
            </a:pPr>
            <a:endParaRPr lang="pl-PL" altLang="pl-PL"/>
          </a:p>
          <a:p>
            <a:pPr>
              <a:buFont typeface="Wingdings" panose="05000000000000000000" pitchFamily="2" charset="2"/>
              <a:buNone/>
            </a:pPr>
            <a:r>
              <a:rPr lang="pl-PL" altLang="pl-PL"/>
              <a:t>			</a:t>
            </a:r>
          </a:p>
          <a:p>
            <a:pPr>
              <a:buFont typeface="Wingdings" panose="05000000000000000000" pitchFamily="2" charset="2"/>
              <a:buNone/>
            </a:pPr>
            <a:endParaRPr lang="pl-PL" altLang="pl-PL"/>
          </a:p>
          <a:p>
            <a:pPr>
              <a:buFont typeface="Wingdings" panose="05000000000000000000" pitchFamily="2" charset="2"/>
              <a:buNone/>
            </a:pPr>
            <a:endParaRPr lang="pl-PL" altLang="pl-PL"/>
          </a:p>
          <a:p>
            <a:pPr>
              <a:buFont typeface="Wingdings" panose="05000000000000000000" pitchFamily="2" charset="2"/>
              <a:buNone/>
            </a:pPr>
            <a:r>
              <a:rPr lang="pl-PL" altLang="pl-PL" sz="4300"/>
              <a:t>        Dziękuję za uwagę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411413" y="1052513"/>
          <a:ext cx="4754562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r:id="rId3" imgW="2386387" imgH="1734169" progId="CPaint5">
                  <p:embed/>
                </p:oleObj>
              </mc:Choice>
              <mc:Fallback>
                <p:oleObj r:id="rId3" imgW="2386387" imgH="1734169" progId="CPaint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052513"/>
                        <a:ext cx="4754562" cy="363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8" name="Picture 6" descr="PASEK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500" b="1">
                <a:solidFill>
                  <a:srgbClr val="000099"/>
                </a:solidFill>
              </a:rPr>
              <a:t> Założone cele FRP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sz="3400">
                <a:solidFill>
                  <a:srgbClr val="0000FF"/>
                </a:solidFill>
              </a:rPr>
              <a:t>Stworzenie systemu finansowego wspierania MŚP</a:t>
            </a:r>
          </a:p>
          <a:p>
            <a:r>
              <a:rPr lang="pl-PL" altLang="pl-PL" sz="3400">
                <a:solidFill>
                  <a:srgbClr val="0000FF"/>
                </a:solidFill>
              </a:rPr>
              <a:t>Promowanie lokalnej przedsiębiorczości</a:t>
            </a:r>
          </a:p>
          <a:p>
            <a:r>
              <a:rPr lang="pl-PL" altLang="pl-PL" sz="3400">
                <a:solidFill>
                  <a:srgbClr val="0000FF"/>
                </a:solidFill>
              </a:rPr>
              <a:t>Pomoc bezrobotnym w tworzeniu własnych małych firm</a:t>
            </a:r>
          </a:p>
          <a:p>
            <a:pPr>
              <a:buFont typeface="Wingdings" panose="05000000000000000000" pitchFamily="2" charset="2"/>
              <a:buNone/>
            </a:pPr>
            <a:endParaRPr lang="pl-PL" altLang="pl-PL" sz="3400">
              <a:solidFill>
                <a:srgbClr val="0000FF"/>
              </a:solidFill>
            </a:endParaRPr>
          </a:p>
        </p:txBody>
      </p:sp>
      <p:pic>
        <p:nvPicPr>
          <p:cNvPr id="12293" name="Picture 5" descr="PASE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550863"/>
            <a:ext cx="8001000" cy="969962"/>
          </a:xfrm>
        </p:spPr>
        <p:txBody>
          <a:bodyPr/>
          <a:lstStyle/>
          <a:p>
            <a:pPr algn="ctr"/>
            <a:r>
              <a:rPr lang="pl-PL" altLang="pl-PL" sz="3200" b="1">
                <a:solidFill>
                  <a:srgbClr val="000099"/>
                </a:solidFill>
              </a:rPr>
              <a:t>Warunki </a:t>
            </a:r>
            <a:br>
              <a:rPr lang="pl-PL" altLang="pl-PL" sz="3200" b="1">
                <a:solidFill>
                  <a:srgbClr val="000099"/>
                </a:solidFill>
              </a:rPr>
            </a:br>
            <a:r>
              <a:rPr lang="pl-PL" altLang="pl-PL" sz="3200" b="1">
                <a:solidFill>
                  <a:srgbClr val="000099"/>
                </a:solidFill>
              </a:rPr>
              <a:t>uzyskania pożyczki</a:t>
            </a:r>
            <a:r>
              <a:rPr lang="pl-PL" altLang="pl-PL" sz="3200"/>
              <a:t> 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>
                <a:solidFill>
                  <a:srgbClr val="0000FF"/>
                </a:solidFill>
              </a:rPr>
              <a:t>Maksymalny okres pożyczkowy - 60 m-cy</a:t>
            </a:r>
          </a:p>
          <a:p>
            <a:pPr>
              <a:lnSpc>
                <a:spcPct val="90000"/>
              </a:lnSpc>
            </a:pPr>
            <a:r>
              <a:rPr lang="pl-PL" altLang="pl-PL">
                <a:solidFill>
                  <a:srgbClr val="0000FF"/>
                </a:solidFill>
              </a:rPr>
              <a:t>Okres karencji w spłacie rat kapitałowych – 6 m-cy</a:t>
            </a:r>
          </a:p>
          <a:p>
            <a:pPr>
              <a:lnSpc>
                <a:spcPct val="90000"/>
              </a:lnSpc>
            </a:pPr>
            <a:r>
              <a:rPr lang="pl-PL" altLang="pl-PL">
                <a:solidFill>
                  <a:srgbClr val="0000FF"/>
                </a:solidFill>
              </a:rPr>
              <a:t>Wysokość pożyczki maksymalnie do kwoty w LRPO 250 000,00 zł  </a:t>
            </a:r>
          </a:p>
          <a:p>
            <a:pPr>
              <a:lnSpc>
                <a:spcPct val="90000"/>
              </a:lnSpc>
            </a:pPr>
            <a:r>
              <a:rPr lang="pl-PL" altLang="pl-PL">
                <a:solidFill>
                  <a:srgbClr val="0000FF"/>
                </a:solidFill>
              </a:rPr>
              <a:t>Oprocentowanie  różne w  zależności od stopy referencyjnej KE – znacznie niższe od sektora bankowego</a:t>
            </a:r>
          </a:p>
        </p:txBody>
      </p:sp>
      <p:pic>
        <p:nvPicPr>
          <p:cNvPr id="102404" name="Picture 4" descr="PASE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b="1">
                <a:solidFill>
                  <a:srgbClr val="000099"/>
                </a:solidFill>
              </a:rPr>
              <a:t>Projekt LRPO</a:t>
            </a:r>
            <a:r>
              <a:rPr lang="pl-PL" altLang="pl-PL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916113"/>
            <a:ext cx="7777162" cy="4017962"/>
          </a:xfrm>
        </p:spPr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pl-PL" altLang="pl-PL" b="1">
                <a:solidFill>
                  <a:srgbClr val="0000FF"/>
                </a:solidFill>
              </a:rPr>
              <a:t>Numer projektu: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>
                <a:solidFill>
                  <a:srgbClr val="0000FF"/>
                </a:solidFill>
              </a:rPr>
              <a:t>	RPLB.02.05.00-08-003/09-00 </a:t>
            </a:r>
          </a:p>
          <a:p>
            <a:pPr marL="571500" indent="-571500">
              <a:lnSpc>
                <a:spcPct val="90000"/>
              </a:lnSpc>
            </a:pPr>
            <a:r>
              <a:rPr lang="pl-PL" altLang="pl-PL" b="1">
                <a:solidFill>
                  <a:srgbClr val="0000FF"/>
                </a:solidFill>
              </a:rPr>
              <a:t>Tytuł projektu: 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>
                <a:solidFill>
                  <a:srgbClr val="0000FF"/>
                </a:solidFill>
              </a:rPr>
              <a:t>	„Dokapitalizowanie funduszu pożyczkowego w Dobiegniewie”</a:t>
            </a:r>
          </a:p>
          <a:p>
            <a:pPr marL="571500" indent="-571500">
              <a:lnSpc>
                <a:spcPct val="90000"/>
              </a:lnSpc>
            </a:pPr>
            <a:r>
              <a:rPr lang="pl-PL" altLang="pl-PL">
                <a:solidFill>
                  <a:srgbClr val="0000FF"/>
                </a:solidFill>
              </a:rPr>
              <a:t>Grudzień 2009 r. – 3 000 000,00 zł</a:t>
            </a:r>
          </a:p>
          <a:p>
            <a:pPr marL="571500" indent="-571500">
              <a:lnSpc>
                <a:spcPct val="90000"/>
              </a:lnSpc>
            </a:pPr>
            <a:r>
              <a:rPr lang="pl-PL" altLang="pl-PL">
                <a:solidFill>
                  <a:srgbClr val="0000FF"/>
                </a:solidFill>
              </a:rPr>
              <a:t>Luty 2015 r. – 2 000 000, 00 zł</a:t>
            </a:r>
          </a:p>
          <a:p>
            <a:pPr marL="571500" indent="-571500">
              <a:lnSpc>
                <a:spcPct val="90000"/>
              </a:lnSpc>
            </a:pPr>
            <a:r>
              <a:rPr lang="pl-PL" altLang="pl-PL">
                <a:solidFill>
                  <a:srgbClr val="0000FF"/>
                </a:solidFill>
              </a:rPr>
              <a:t>Grudzień 2015 – 1 000 000, 00 zł</a:t>
            </a:r>
          </a:p>
        </p:txBody>
      </p:sp>
      <p:pic>
        <p:nvPicPr>
          <p:cNvPr id="39940" name="Picture 4" descr="PASE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400" b="1">
                <a:solidFill>
                  <a:srgbClr val="000099"/>
                </a:solidFill>
              </a:rPr>
              <a:t>Założone wskaźniki projektu LRPO w latach 2009-2015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sz="2800"/>
              <a:t> </a:t>
            </a:r>
            <a:r>
              <a:rPr lang="pl-PL" altLang="pl-PL">
                <a:solidFill>
                  <a:srgbClr val="0000FF"/>
                </a:solidFill>
              </a:rPr>
              <a:t>Szacunkowy plan finansowy projektu – </a:t>
            </a:r>
            <a:r>
              <a:rPr lang="pl-PL" altLang="pl-PL" b="1">
                <a:solidFill>
                  <a:srgbClr val="0000FF"/>
                </a:solidFill>
              </a:rPr>
              <a:t>6 320 000, 01 zł</a:t>
            </a:r>
            <a:r>
              <a:rPr lang="pl-PL" altLang="pl-PL">
                <a:solidFill>
                  <a:srgbClr val="0000FF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>
                <a:solidFill>
                  <a:srgbClr val="0000FF"/>
                </a:solidFill>
              </a:rPr>
              <a:t>	w tym 320 000,01 środki własne</a:t>
            </a:r>
          </a:p>
          <a:p>
            <a:r>
              <a:rPr lang="pl-PL" altLang="pl-PL" b="1">
                <a:solidFill>
                  <a:srgbClr val="0000FF"/>
                </a:solidFill>
              </a:rPr>
              <a:t>wskaźnik R.5.8.1 – </a:t>
            </a:r>
            <a:r>
              <a:rPr lang="pl-PL" altLang="pl-PL">
                <a:solidFill>
                  <a:srgbClr val="0000FF"/>
                </a:solidFill>
              </a:rPr>
              <a:t>rok osiągnięcia  2016 – 73 pożyczki</a:t>
            </a:r>
          </a:p>
          <a:p>
            <a:r>
              <a:rPr lang="pl-PL" altLang="pl-PL" b="1">
                <a:solidFill>
                  <a:srgbClr val="0000FF"/>
                </a:solidFill>
              </a:rPr>
              <a:t>Wskaźnik R.5.8.2</a:t>
            </a:r>
            <a:r>
              <a:rPr lang="pl-PL" altLang="pl-PL">
                <a:solidFill>
                  <a:srgbClr val="0000FF"/>
                </a:solidFill>
              </a:rPr>
              <a:t> – rok osiągnięcia 2016 –  6 320 000, 01 zł obrotu</a:t>
            </a:r>
            <a:endParaRPr lang="pl-PL" altLang="pl-PL" sz="2800">
              <a:solidFill>
                <a:srgbClr val="0000FF"/>
              </a:solidFill>
            </a:endParaRPr>
          </a:p>
          <a:p>
            <a:endParaRPr lang="pl-PL" altLang="pl-PL" sz="2800">
              <a:solidFill>
                <a:srgbClr val="0000FF"/>
              </a:solidFill>
            </a:endParaRPr>
          </a:p>
          <a:p>
            <a:endParaRPr lang="pl-PL" altLang="pl-PL"/>
          </a:p>
        </p:txBody>
      </p:sp>
      <p:pic>
        <p:nvPicPr>
          <p:cNvPr id="40965" name="Picture 5" descr="PASE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b="1">
                <a:solidFill>
                  <a:srgbClr val="000099"/>
                </a:solidFill>
              </a:rPr>
              <a:t>Uzyskane efekty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883525" cy="3959225"/>
          </a:xfrm>
        </p:spPr>
        <p:txBody>
          <a:bodyPr/>
          <a:lstStyle/>
          <a:p>
            <a:pPr marL="571500" indent="-571500"/>
            <a:r>
              <a:rPr lang="pl-PL" altLang="pl-PL" sz="2400" b="1">
                <a:solidFill>
                  <a:srgbClr val="0000FF"/>
                </a:solidFill>
              </a:rPr>
              <a:t>Wskaźnik R.5.8.1</a:t>
            </a:r>
            <a:r>
              <a:rPr lang="pl-PL" altLang="pl-PL" sz="2400">
                <a:solidFill>
                  <a:srgbClr val="0000FF"/>
                </a:solidFill>
              </a:rPr>
              <a:t> – rok osiągnięcia kwiecień 2016 –   135 udzielonych pożyczek</a:t>
            </a:r>
            <a:r>
              <a:rPr lang="pl-PL" altLang="pl-PL" sz="2400" b="1">
                <a:solidFill>
                  <a:srgbClr val="0000FF"/>
                </a:solidFill>
              </a:rPr>
              <a:t> </a:t>
            </a:r>
          </a:p>
          <a:p>
            <a:pPr marL="571500" indent="-571500"/>
            <a:r>
              <a:rPr lang="pl-PL" altLang="pl-PL" sz="2400" b="1">
                <a:solidFill>
                  <a:srgbClr val="0000FF"/>
                </a:solidFill>
              </a:rPr>
              <a:t>Wskaźnik R.5.8.2</a:t>
            </a:r>
            <a:r>
              <a:rPr lang="pl-PL" altLang="pl-PL" sz="2400">
                <a:solidFill>
                  <a:srgbClr val="0000FF"/>
                </a:solidFill>
              </a:rPr>
              <a:t> – rok osiągnięcia kwiecień 2016 –  10 957 500,00  zł obrotu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pl-PL" altLang="pl-PL" sz="2400">
                <a:solidFill>
                  <a:srgbClr val="0000FF"/>
                </a:solidFill>
              </a:rPr>
              <a:t>Na teren miejski udzielono 91pożyczek o wartości 7 740 500,00 zł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pl-PL" altLang="pl-PL" sz="2400">
                <a:solidFill>
                  <a:srgbClr val="0000FF"/>
                </a:solidFill>
              </a:rPr>
              <a:t>Na teren wiejski udzielono 44 pożyczki o wartości 3 217 000, 00 zł</a:t>
            </a:r>
          </a:p>
          <a:p>
            <a:pPr marL="571500" indent="-571500">
              <a:buFont typeface="Wingdings" panose="05000000000000000000" pitchFamily="2" charset="2"/>
              <a:buAutoNum type="arabicPeriod"/>
            </a:pPr>
            <a:r>
              <a:rPr lang="pl-PL" altLang="pl-PL" sz="2400">
                <a:solidFill>
                  <a:srgbClr val="0000FF"/>
                </a:solidFill>
              </a:rPr>
              <a:t>Utworzono 71 miejsc pracy</a:t>
            </a:r>
          </a:p>
        </p:txBody>
      </p:sp>
      <p:pic>
        <p:nvPicPr>
          <p:cNvPr id="41988" name="Picture 4" descr="PASE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400" b="1">
                <a:solidFill>
                  <a:srgbClr val="000099"/>
                </a:solidFill>
              </a:rPr>
              <a:t>Udzielone pożyczki wg PKD z LRPO</a:t>
            </a: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>
            <p:ph idx="1"/>
          </p:nvPr>
        </p:nvGraphicFramePr>
        <p:xfrm>
          <a:off x="577850" y="1847850"/>
          <a:ext cx="7907338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Wykres" r:id="rId3" imgW="8848662" imgH="5010237" progId="Excel.Chart.8">
                  <p:embed/>
                </p:oleObj>
              </mc:Choice>
              <mc:Fallback>
                <p:oleObj name="Wykres" r:id="rId3" imgW="8848662" imgH="5010237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847850"/>
                        <a:ext cx="7907338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solidFill>
                  <a:srgbClr val="000099"/>
                </a:solidFill>
              </a:rPr>
              <a:t>Obsługiwany obszar przez FRP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sz="2400">
                <a:solidFill>
                  <a:srgbClr val="0000FF"/>
                </a:solidFill>
              </a:rPr>
              <a:t>m. Gorzów Wlkp.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400">
                <a:solidFill>
                  <a:srgbClr val="0000FF"/>
                </a:solidFill>
              </a:rPr>
              <a:t>Pow. Strzelecko- drezdenecki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400">
                <a:solidFill>
                  <a:srgbClr val="0000FF"/>
                </a:solidFill>
              </a:rPr>
              <a:t>Pow. Międzyrzecki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400">
                <a:solidFill>
                  <a:srgbClr val="0000FF"/>
                </a:solidFill>
              </a:rPr>
              <a:t>Pow. Gorzowski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400">
                <a:solidFill>
                  <a:srgbClr val="0000FF"/>
                </a:solidFill>
              </a:rPr>
              <a:t>Pow. Słubicki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341438"/>
            <a:ext cx="7632700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 descr="PASE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37288"/>
            <a:ext cx="4371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414</Words>
  <Application>Microsoft Office PowerPoint</Application>
  <PresentationFormat>Pokaz na ekranie (4:3)</PresentationFormat>
  <Paragraphs>115</Paragraphs>
  <Slides>20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9" baseType="lpstr">
      <vt:lpstr>Arial</vt:lpstr>
      <vt:lpstr>Verdana</vt:lpstr>
      <vt:lpstr>Times New Roman</vt:lpstr>
      <vt:lpstr>Wingdings</vt:lpstr>
      <vt:lpstr>ISOCPEUR</vt:lpstr>
      <vt:lpstr>Calibri</vt:lpstr>
      <vt:lpstr>Profil</vt:lpstr>
      <vt:lpstr>CPaint5</vt:lpstr>
      <vt:lpstr>Wykres programu Microsoft Office Excel</vt:lpstr>
      <vt:lpstr>Prezentacja programu PowerPoint</vt:lpstr>
      <vt:lpstr>Fundusz Rozwoju Przedsiębiorczości</vt:lpstr>
      <vt:lpstr> Założone cele FRP</vt:lpstr>
      <vt:lpstr>Warunki  uzyskania pożyczki  </vt:lpstr>
      <vt:lpstr>Projekt LRPO </vt:lpstr>
      <vt:lpstr>Założone wskaźniki projektu LRPO w latach 2009-2015</vt:lpstr>
      <vt:lpstr>Uzyskane efekty</vt:lpstr>
      <vt:lpstr>Udzielone pożyczki wg PKD z LRPO</vt:lpstr>
      <vt:lpstr>Obsługiwany obszar przez FRP</vt:lpstr>
      <vt:lpstr>       Przykładowy beneficjent          Firma „TOKAR” Mierzęcin GM.   Dobiegniew</vt:lpstr>
      <vt:lpstr>  </vt:lpstr>
      <vt:lpstr>Nasze produkty</vt:lpstr>
      <vt:lpstr> Produkty innowacyjne –wyposażenie stanowisk pracy</vt:lpstr>
      <vt:lpstr>Podstawowe dane -TOKAR</vt:lpstr>
      <vt:lpstr>Perspektywy rozwoju</vt:lpstr>
      <vt:lpstr>Oczekiwania przedsiębiorców dla nowej perspektywy</vt:lpstr>
      <vt:lpstr>Nowa perspektywa  RPO 2014-2020</vt:lpstr>
      <vt:lpstr>Doświadczenie i uzyskane efekty FRP </vt:lpstr>
      <vt:lpstr>Strona internetowa www.swmpdobiegniew.pl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SWMP</dc:creator>
  <cp:lastModifiedBy>Krasowski Krzysztof</cp:lastModifiedBy>
  <cp:revision>17</cp:revision>
  <dcterms:created xsi:type="dcterms:W3CDTF">2016-03-08T12:28:12Z</dcterms:created>
  <dcterms:modified xsi:type="dcterms:W3CDTF">2016-04-19T06:02:35Z</dcterms:modified>
</cp:coreProperties>
</file>