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6" r:id="rId2"/>
    <p:sldId id="374" r:id="rId3"/>
    <p:sldId id="372" r:id="rId4"/>
    <p:sldId id="329" r:id="rId5"/>
    <p:sldId id="364" r:id="rId6"/>
    <p:sldId id="370" r:id="rId7"/>
    <p:sldId id="371" r:id="rId8"/>
    <p:sldId id="327" r:id="rId9"/>
    <p:sldId id="365" r:id="rId10"/>
    <p:sldId id="280" r:id="rId11"/>
    <p:sldId id="355" r:id="rId12"/>
    <p:sldId id="356" r:id="rId13"/>
    <p:sldId id="362" r:id="rId14"/>
    <p:sldId id="361" r:id="rId15"/>
    <p:sldId id="357" r:id="rId16"/>
    <p:sldId id="358" r:id="rId17"/>
    <p:sldId id="359" r:id="rId18"/>
    <p:sldId id="319" r:id="rId19"/>
    <p:sldId id="315" r:id="rId20"/>
    <p:sldId id="366" r:id="rId21"/>
    <p:sldId id="367" r:id="rId22"/>
    <p:sldId id="368" r:id="rId23"/>
    <p:sldId id="332" r:id="rId24"/>
    <p:sldId id="333" r:id="rId25"/>
    <p:sldId id="369" r:id="rId26"/>
    <p:sldId id="306" r:id="rId27"/>
    <p:sldId id="373" r:id="rId28"/>
    <p:sldId id="348" r:id="rId29"/>
  </p:sldIdLst>
  <p:sldSz cx="9144000" cy="6858000" type="screen4x3"/>
  <p:notesSz cx="6797675" cy="99282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99"/>
    <a:srgbClr val="00589A"/>
    <a:srgbClr val="0066FF"/>
    <a:srgbClr val="008000"/>
    <a:srgbClr val="B93AC6"/>
    <a:srgbClr val="33ED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039" autoAdjust="0"/>
    <p:restoredTop sz="94424" autoAdjust="0"/>
  </p:normalViewPr>
  <p:slideViewPr>
    <p:cSldViewPr>
      <p:cViewPr>
        <p:scale>
          <a:sx n="80" d="100"/>
          <a:sy n="80" d="100"/>
        </p:scale>
        <p:origin x="-59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534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2" tIns="46177" rIns="92352" bIns="4617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34" y="0"/>
            <a:ext cx="2944533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2" tIns="46177" rIns="92352" bIns="461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4534" cy="49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2" tIns="46177" rIns="92352" bIns="4617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34" y="9431814"/>
            <a:ext cx="2944533" cy="49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2" tIns="46177" rIns="92352" bIns="461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3101F0-89BC-4D39-9D08-758D4AEF0A3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88970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534" cy="496411"/>
          </a:xfrm>
          <a:prstGeom prst="rect">
            <a:avLst/>
          </a:prstGeom>
        </p:spPr>
        <p:txBody>
          <a:bodyPr vert="horz" lIns="91200" tIns="45600" rIns="91200" bIns="45600" rtlCol="0"/>
          <a:lstStyle>
            <a:lvl1pPr algn="l">
              <a:defRPr sz="12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534" y="0"/>
            <a:ext cx="2944533" cy="496411"/>
          </a:xfrm>
          <a:prstGeom prst="rect">
            <a:avLst/>
          </a:prstGeom>
        </p:spPr>
        <p:txBody>
          <a:bodyPr vert="horz" lIns="91200" tIns="45600" rIns="91200" bIns="45600" rtlCol="0"/>
          <a:lstStyle>
            <a:lvl1pPr algn="r">
              <a:defRPr sz="1200"/>
            </a:lvl1pPr>
          </a:lstStyle>
          <a:p>
            <a:pPr>
              <a:defRPr/>
            </a:pPr>
            <a:fld id="{9C360437-2739-421D-9041-90F8B9429DFC}" type="datetimeFigureOut">
              <a:rPr lang="pl-PL"/>
              <a:pPr>
                <a:defRPr/>
              </a:pPr>
              <a:t>2016-04-18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00" tIns="45600" rIns="91200" bIns="4560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8642" y="4715908"/>
            <a:ext cx="5440392" cy="4467701"/>
          </a:xfrm>
          <a:prstGeom prst="rect">
            <a:avLst/>
          </a:prstGeom>
        </p:spPr>
        <p:txBody>
          <a:bodyPr vert="horz" lIns="91200" tIns="45600" rIns="91200" bIns="4560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612"/>
            <a:ext cx="2944534" cy="498013"/>
          </a:xfrm>
          <a:prstGeom prst="rect">
            <a:avLst/>
          </a:prstGeom>
        </p:spPr>
        <p:txBody>
          <a:bodyPr vert="horz" lIns="91200" tIns="45600" rIns="91200" bIns="4560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534" y="9428612"/>
            <a:ext cx="2944533" cy="498013"/>
          </a:xfrm>
          <a:prstGeom prst="rect">
            <a:avLst/>
          </a:prstGeom>
        </p:spPr>
        <p:txBody>
          <a:bodyPr vert="horz" lIns="91200" tIns="45600" rIns="91200" bIns="45600" rtlCol="0" anchor="b"/>
          <a:lstStyle>
            <a:lvl1pPr algn="r">
              <a:defRPr sz="1200"/>
            </a:lvl1pPr>
          </a:lstStyle>
          <a:p>
            <a:pPr>
              <a:defRPr/>
            </a:pPr>
            <a:fld id="{F6ECB069-DC41-4764-B2B4-5BDD4E31337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28466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0602" indent="-28869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4773" indent="-23095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6682" indent="-23095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8591" indent="-23095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0A14320-FE60-43A9-A048-359BE8B00DCC}" type="slidenum">
              <a:rPr lang="pl-PL" sz="1200"/>
              <a:pPr/>
              <a:t>1</a:t>
            </a:fld>
            <a:endParaRPr lang="pl-PL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ECB069-DC41-4764-B2B4-5BDD4E313379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1920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99689 h 1000"/>
              <a:gd name="T6" fmla="*/ 0 w 1000"/>
              <a:gd name="T7" fmla="*/ 1314299689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990600"/>
            <a:ext cx="7772400" cy="137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300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47800" y="3429000"/>
            <a:ext cx="7010400" cy="160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pPr>
              <a:defRPr/>
            </a:pPr>
            <a:fld id="{9F6CB6FC-86C8-4065-9DA9-60510C95D31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1365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1012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176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829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270499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8186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8830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4751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8684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225956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96377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5"/>
          <p:cNvSpPr>
            <a:spLocks noChangeShapeType="1"/>
          </p:cNvSpPr>
          <p:nvPr/>
        </p:nvSpPr>
        <p:spPr bwMode="auto">
          <a:xfrm flipV="1">
            <a:off x="556016" y="6111553"/>
            <a:ext cx="80772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1031" name="Line 15"/>
          <p:cNvSpPr>
            <a:spLocks noChangeShapeType="1"/>
          </p:cNvSpPr>
          <p:nvPr/>
        </p:nvSpPr>
        <p:spPr bwMode="auto">
          <a:xfrm>
            <a:off x="539750" y="879889"/>
            <a:ext cx="800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l-PL" dirty="0"/>
          </a:p>
        </p:txBody>
      </p:sp>
      <p:pic>
        <p:nvPicPr>
          <p:cNvPr id="1032" name="Picture 10" descr="logo do funduszu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8914" y="6178944"/>
            <a:ext cx="5279480" cy="6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78927"/>
            <a:ext cx="1728192" cy="632859"/>
          </a:xfrm>
          <a:prstGeom prst="rect">
            <a:avLst/>
          </a:prstGeom>
        </p:spPr>
      </p:pic>
      <p:pic>
        <p:nvPicPr>
          <p:cNvPr id="9" name="Picture 4" descr="Logotyp - Lubuskie - warte zachodu_corel 9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6685" y="6283933"/>
            <a:ext cx="1607403" cy="40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fundusz@opzl.p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.pozyczkowy@region.zgora.p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23436" y="1268760"/>
            <a:ext cx="8424936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AGENCJA ROZWOJU REGIONALNEGO S.A.</a:t>
            </a:r>
          </a:p>
          <a:p>
            <a:pPr algn="ctr">
              <a:defRPr/>
            </a:pPr>
            <a:endParaRPr lang="pl-PL" sz="9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pl-P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LUBUSKI </a:t>
            </a:r>
          </a:p>
          <a:p>
            <a:pPr algn="ctr">
              <a:defRPr/>
            </a:pPr>
            <a:r>
              <a:rPr lang="pl-P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FUNDUSZ POŻYCZKOWY</a:t>
            </a:r>
          </a:p>
          <a:p>
            <a:pPr algn="ctr">
              <a:defRPr/>
            </a:pPr>
            <a:endParaRPr lang="pl-PL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pl-PL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Fundusze pożyczkowe </a:t>
            </a:r>
          </a:p>
          <a:p>
            <a:pPr algn="ctr">
              <a:defRPr/>
            </a:pPr>
            <a:r>
              <a:rPr lang="pl-PL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szansą na rozwój przedsiębiorczości </a:t>
            </a:r>
          </a:p>
          <a:p>
            <a:pPr algn="ctr">
              <a:defRPr/>
            </a:pPr>
            <a:endParaRPr lang="pl-PL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algn="ctr">
              <a:defRPr/>
            </a:pPr>
            <a:endParaRPr lang="pl-PL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pl-PL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Hanna Nowicka</a:t>
            </a:r>
          </a:p>
          <a:p>
            <a:pPr algn="ctr">
              <a:defRPr/>
            </a:pPr>
            <a:r>
              <a:rPr lang="pl-PL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Agencja Rozwoju Regionalnego S.A.</a:t>
            </a:r>
          </a:p>
          <a:p>
            <a:pPr algn="ctr">
              <a:defRPr/>
            </a:pPr>
            <a:endParaRPr lang="pl-PL" sz="18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pl-PL" sz="18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pl-PL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Zielona Góra, 20 kwietnia 2016 r.</a:t>
            </a: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457200" y="172878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pl-PL" sz="26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Elipsa 6"/>
          <p:cNvSpPr>
            <a:spLocks noChangeArrowheads="1"/>
          </p:cNvSpPr>
          <p:nvPr/>
        </p:nvSpPr>
        <p:spPr bwMode="auto">
          <a:xfrm>
            <a:off x="827584" y="2204864"/>
            <a:ext cx="3888432" cy="648072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800" dirty="0" smtClean="0">
                <a:latin typeface="Calibri" pitchFamily="34" charset="0"/>
              </a:rPr>
              <a:t>● </a:t>
            </a:r>
            <a:r>
              <a:rPr lang="pl-PL" sz="2000" dirty="0" smtClean="0">
                <a:latin typeface="Calibri" pitchFamily="34" charset="0"/>
              </a:rPr>
              <a:t>stałe oprocentowanie</a:t>
            </a:r>
            <a:endParaRPr lang="pl-PL" sz="2000" b="1" dirty="0">
              <a:latin typeface="Calibri" pitchFamily="34" charset="0"/>
            </a:endParaRPr>
          </a:p>
        </p:txBody>
      </p:sp>
      <p:sp>
        <p:nvSpPr>
          <p:cNvPr id="8" name="Elipsa 7"/>
          <p:cNvSpPr>
            <a:spLocks noChangeArrowheads="1"/>
          </p:cNvSpPr>
          <p:nvPr/>
        </p:nvSpPr>
        <p:spPr bwMode="auto">
          <a:xfrm>
            <a:off x="2303240" y="2780928"/>
            <a:ext cx="6840760" cy="792088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800" dirty="0" smtClean="0">
                <a:latin typeface="Calibri" pitchFamily="34" charset="0"/>
              </a:rPr>
              <a:t>●  </a:t>
            </a:r>
            <a:r>
              <a:rPr lang="pl-PL" sz="2000" dirty="0" smtClean="0">
                <a:latin typeface="Calibri" pitchFamily="34" charset="0"/>
              </a:rPr>
              <a:t>wspieranie nowopowstałych przedsiębiorstw</a:t>
            </a:r>
            <a:endParaRPr lang="pl-PL" sz="2000" b="1" dirty="0">
              <a:latin typeface="Calibri" pitchFamily="34" charset="0"/>
            </a:endParaRPr>
          </a:p>
        </p:txBody>
      </p:sp>
      <p:sp>
        <p:nvSpPr>
          <p:cNvPr id="9" name="Elipsa 8"/>
          <p:cNvSpPr>
            <a:spLocks noChangeArrowheads="1"/>
          </p:cNvSpPr>
          <p:nvPr/>
        </p:nvSpPr>
        <p:spPr bwMode="auto">
          <a:xfrm>
            <a:off x="395536" y="3573016"/>
            <a:ext cx="6840760" cy="792088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800" dirty="0" smtClean="0">
                <a:latin typeface="Calibri" pitchFamily="34" charset="0"/>
              </a:rPr>
              <a:t>●  </a:t>
            </a:r>
            <a:r>
              <a:rPr lang="pl-PL" sz="2000" dirty="0" smtClean="0">
                <a:latin typeface="Calibri" pitchFamily="34" charset="0"/>
              </a:rPr>
              <a:t>bez opłat za wcześniejszą spłatę</a:t>
            </a:r>
            <a:endParaRPr lang="pl-PL" sz="2000" b="1" dirty="0">
              <a:latin typeface="Calibri" pitchFamily="34" charset="0"/>
            </a:endParaRPr>
          </a:p>
        </p:txBody>
      </p:sp>
      <p:sp>
        <p:nvSpPr>
          <p:cNvPr id="11" name="Elipsa 10"/>
          <p:cNvSpPr>
            <a:spLocks noChangeArrowheads="1"/>
          </p:cNvSpPr>
          <p:nvPr/>
        </p:nvSpPr>
        <p:spPr bwMode="auto">
          <a:xfrm>
            <a:off x="2303240" y="4293096"/>
            <a:ext cx="6840760" cy="504056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800" dirty="0" smtClean="0">
                <a:latin typeface="Calibri" pitchFamily="34" charset="0"/>
              </a:rPr>
              <a:t>●  </a:t>
            </a:r>
            <a:r>
              <a:rPr lang="pl-PL" sz="2000" dirty="0" smtClean="0">
                <a:latin typeface="Calibri" pitchFamily="34" charset="0"/>
              </a:rPr>
              <a:t>szybkie rozpatrzenie wniosku</a:t>
            </a:r>
            <a:endParaRPr lang="pl-PL" sz="2000" b="1" dirty="0">
              <a:latin typeface="Calibri" pitchFamily="34" charset="0"/>
            </a:endParaRPr>
          </a:p>
        </p:txBody>
      </p:sp>
      <p:sp>
        <p:nvSpPr>
          <p:cNvPr id="12" name="Elipsa 11"/>
          <p:cNvSpPr>
            <a:spLocks noChangeArrowheads="1"/>
          </p:cNvSpPr>
          <p:nvPr/>
        </p:nvSpPr>
        <p:spPr bwMode="auto">
          <a:xfrm>
            <a:off x="395536" y="4797152"/>
            <a:ext cx="6840760" cy="648072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800" dirty="0" smtClean="0">
                <a:latin typeface="Calibri" pitchFamily="34" charset="0"/>
              </a:rPr>
              <a:t>●  </a:t>
            </a:r>
            <a:r>
              <a:rPr lang="pl-PL" sz="2000" dirty="0" smtClean="0">
                <a:latin typeface="Calibri" pitchFamily="34" charset="0"/>
              </a:rPr>
              <a:t>pomoc przy sporządzeniu wniosku</a:t>
            </a:r>
            <a:endParaRPr lang="pl-PL" sz="2000" b="1" dirty="0">
              <a:latin typeface="Calibri" pitchFamily="34" charset="0"/>
            </a:endParaRPr>
          </a:p>
        </p:txBody>
      </p:sp>
      <p:sp>
        <p:nvSpPr>
          <p:cNvPr id="13" name="Elipsa 12"/>
          <p:cNvSpPr>
            <a:spLocks noChangeArrowheads="1"/>
          </p:cNvSpPr>
          <p:nvPr/>
        </p:nvSpPr>
        <p:spPr bwMode="auto">
          <a:xfrm>
            <a:off x="2123728" y="5445224"/>
            <a:ext cx="6840760" cy="504056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800" dirty="0" smtClean="0">
                <a:latin typeface="Calibri" pitchFamily="34" charset="0"/>
              </a:rPr>
              <a:t>●  </a:t>
            </a:r>
            <a:r>
              <a:rPr lang="pl-PL" sz="2000" dirty="0" smtClean="0">
                <a:latin typeface="Calibri" pitchFamily="34" charset="0"/>
              </a:rPr>
              <a:t>przyjazna atmosfera</a:t>
            </a:r>
            <a:endParaRPr lang="pl-PL" sz="2000" b="1" dirty="0">
              <a:latin typeface="Calibri" pitchFamily="34" charset="0"/>
            </a:endParaRPr>
          </a:p>
        </p:txBody>
      </p:sp>
      <p:sp>
        <p:nvSpPr>
          <p:cNvPr id="14" name="Schemat blokowy: łącznik 11"/>
          <p:cNvSpPr>
            <a:spLocks noChangeArrowheads="1"/>
          </p:cNvSpPr>
          <p:nvPr/>
        </p:nvSpPr>
        <p:spPr bwMode="auto">
          <a:xfrm>
            <a:off x="1043608" y="1052736"/>
            <a:ext cx="7056784" cy="1080120"/>
          </a:xfrm>
          <a:prstGeom prst="flowChartConnector">
            <a:avLst/>
          </a:prstGeom>
          <a:ln>
            <a:solidFill>
              <a:schemeClr val="tx1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Atuty konkurencyjności </a:t>
            </a:r>
          </a:p>
          <a:p>
            <a:pPr algn="ctr">
              <a:defRPr/>
            </a:pPr>
            <a:r>
              <a:rPr lang="pl-PL" b="1" dirty="0" smtClean="0">
                <a:latin typeface="Calibri" pitchFamily="34" charset="0"/>
              </a:rPr>
              <a:t>Lubuskiego Funduszu Pożyczkowego</a:t>
            </a:r>
          </a:p>
          <a:p>
            <a:pPr algn="ctr">
              <a:defRPr/>
            </a:pP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468313" y="1700808"/>
            <a:ext cx="8229600" cy="374441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buClr>
                <a:srgbClr val="CC0000"/>
              </a:buClr>
              <a:buNone/>
            </a:pPr>
            <a:endParaRPr lang="pl-PL" sz="3600" b="1" dirty="0">
              <a:solidFill>
                <a:srgbClr val="002060"/>
              </a:solidFill>
              <a:latin typeface="Arial"/>
            </a:endParaRPr>
          </a:p>
          <a:p>
            <a:pPr lvl="0" algn="ctr">
              <a:buClr>
                <a:srgbClr val="CC0000"/>
              </a:buClr>
              <a:buNone/>
            </a:pPr>
            <a:endParaRPr lang="pl-PL" sz="2000" b="1" dirty="0" smtClean="0">
              <a:solidFill>
                <a:srgbClr val="002060"/>
              </a:solidFill>
              <a:latin typeface="+mj-lt"/>
            </a:endParaRPr>
          </a:p>
          <a:p>
            <a:pPr algn="ctr">
              <a:buFont typeface="Wingdings" pitchFamily="2" charset="2"/>
              <a:buNone/>
            </a:pPr>
            <a:endParaRPr lang="pl-PL" sz="2800" b="1" dirty="0" smtClean="0">
              <a:solidFill>
                <a:srgbClr val="002060"/>
              </a:solidFill>
              <a:latin typeface="+mj-lt"/>
            </a:endParaRPr>
          </a:p>
          <a:p>
            <a:pPr algn="ctr">
              <a:buFont typeface="Wingdings" pitchFamily="2" charset="2"/>
              <a:buNone/>
            </a:pPr>
            <a:endParaRPr lang="pl-PL" sz="2800" b="1" dirty="0" smtClean="0">
              <a:solidFill>
                <a:srgbClr val="002060"/>
              </a:solidFill>
              <a:latin typeface="+mj-lt"/>
            </a:endParaRPr>
          </a:p>
          <a:p>
            <a:pPr algn="ctr">
              <a:buFont typeface="Wingdings" pitchFamily="2" charset="2"/>
              <a:buNone/>
            </a:pPr>
            <a:endParaRPr lang="pl-PL" sz="5400" b="1" dirty="0">
              <a:solidFill>
                <a:srgbClr val="002060"/>
              </a:solidFill>
              <a:latin typeface="Lucida Handwriting" pitchFamily="66" charset="0"/>
            </a:endParaRPr>
          </a:p>
          <a:p>
            <a:pPr algn="ctr">
              <a:buFont typeface="Wingdings" pitchFamily="2" charset="2"/>
              <a:buNone/>
            </a:pPr>
            <a:endParaRPr lang="pl-PL" sz="5400" b="1" dirty="0" smtClean="0">
              <a:solidFill>
                <a:srgbClr val="002060"/>
              </a:solidFill>
              <a:latin typeface="Lucida Handwriting" pitchFamily="66" charset="0"/>
            </a:endParaRPr>
          </a:p>
        </p:txBody>
      </p:sp>
      <p:sp>
        <p:nvSpPr>
          <p:cNvPr id="5" name="Schemat blokowy: łącznik 11"/>
          <p:cNvSpPr>
            <a:spLocks noChangeArrowheads="1"/>
          </p:cNvSpPr>
          <p:nvPr/>
        </p:nvSpPr>
        <p:spPr bwMode="auto">
          <a:xfrm>
            <a:off x="827584" y="1988840"/>
            <a:ext cx="7632848" cy="2880320"/>
          </a:xfrm>
          <a:prstGeom prst="flowChartConnector">
            <a:avLst/>
          </a:prstGeom>
          <a:ln>
            <a:solidFill>
              <a:schemeClr val="tx1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>
              <a:buClr>
                <a:srgbClr val="CC0000"/>
              </a:buClr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Calibri" pitchFamily="34" charset="0"/>
              </a:rPr>
              <a:t>BENEFICJENCI </a:t>
            </a:r>
          </a:p>
          <a:p>
            <a:pPr lvl="0" algn="ctr">
              <a:buClr>
                <a:srgbClr val="CC0000"/>
              </a:buClr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Calibri" pitchFamily="34" charset="0"/>
              </a:rPr>
              <a:t>LUBUSKIEGO </a:t>
            </a:r>
            <a:br>
              <a:rPr lang="pl-PL" sz="28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pl-PL" sz="2800" b="1" dirty="0" smtClean="0">
                <a:solidFill>
                  <a:srgbClr val="002060"/>
                </a:solidFill>
                <a:latin typeface="Calibri" pitchFamily="34" charset="0"/>
              </a:rPr>
              <a:t>FUNDUSZU POŻYCZKOWEGO</a:t>
            </a:r>
          </a:p>
          <a:p>
            <a:pPr lvl="0" algn="ctr">
              <a:buClr>
                <a:srgbClr val="CC0000"/>
              </a:buClr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Calibri" pitchFamily="34" charset="0"/>
              </a:rPr>
              <a:t>W ZIELONEJ GÓRZE</a:t>
            </a:r>
          </a:p>
        </p:txBody>
      </p:sp>
    </p:spTree>
    <p:extLst>
      <p:ext uri="{BB962C8B-B14F-4D97-AF65-F5344CB8AC3E}">
        <p14:creationId xmlns:p14="http://schemas.microsoft.com/office/powerpoint/2010/main" xmlns="" val="11226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340768"/>
            <a:ext cx="8531994" cy="10081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4500" indent="0">
              <a:lnSpc>
                <a:spcPct val="150000"/>
              </a:lnSpc>
              <a:spcBef>
                <a:spcPct val="0"/>
              </a:spcBef>
              <a:buClrTx/>
              <a:buNone/>
              <a:tabLst>
                <a:tab pos="723900" algn="l"/>
              </a:tabLst>
            </a:pPr>
            <a:r>
              <a:rPr lang="pl-PL" sz="1400" b="1" dirty="0" smtClean="0"/>
              <a:t>      </a:t>
            </a:r>
          </a:p>
          <a:p>
            <a:pPr marL="444500" indent="0">
              <a:lnSpc>
                <a:spcPct val="150000"/>
              </a:lnSpc>
              <a:spcBef>
                <a:spcPct val="0"/>
              </a:spcBef>
              <a:buClrTx/>
              <a:buNone/>
              <a:tabLst>
                <a:tab pos="723900" algn="l"/>
              </a:tabLst>
            </a:pPr>
            <a:endParaRPr lang="pl-PL" altLang="pl-PL" sz="1400" dirty="0">
              <a:latin typeface="Arial" charset="0"/>
            </a:endParaRPr>
          </a:p>
          <a:p>
            <a:pPr marL="812800" indent="-368300" algn="just"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</a:pPr>
            <a:endParaRPr lang="pl-PL" altLang="pl-PL" sz="1600" dirty="0">
              <a:latin typeface="Arial" charset="0"/>
            </a:endParaRPr>
          </a:p>
          <a:p>
            <a:pPr marL="812800" indent="-368300" algn="just"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</a:pPr>
            <a:endParaRPr lang="pl-PL" altLang="pl-PL" sz="1600" dirty="0">
              <a:latin typeface="Arial" charset="0"/>
            </a:endParaRPr>
          </a:p>
          <a:p>
            <a:pPr marL="812800" indent="-368300" algn="ctr"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</a:pPr>
            <a:endParaRPr lang="pl-PL" altLang="pl-PL" sz="1900" dirty="0">
              <a:latin typeface="Arial" charset="0"/>
            </a:endParaRPr>
          </a:p>
          <a:p>
            <a:pPr marL="812800" indent="-368300"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</a:pPr>
            <a:r>
              <a:rPr lang="pl-PL" altLang="pl-PL" sz="1900" dirty="0">
                <a:latin typeface="Arial" charset="0"/>
              </a:rPr>
              <a:t>	</a:t>
            </a:r>
            <a:endParaRPr lang="pl-PL" altLang="pl-PL" sz="800" dirty="0">
              <a:latin typeface="Arial" charset="0"/>
            </a:endParaRPr>
          </a:p>
          <a:p>
            <a:pPr marL="812800" indent="-368300"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AutoNum type="arabicPeriod"/>
              <a:tabLst>
                <a:tab pos="723900" algn="l"/>
              </a:tabLst>
            </a:pPr>
            <a:endParaRPr lang="pl-PL" altLang="pl-PL" sz="1300" dirty="0">
              <a:latin typeface="Arial" charset="0"/>
            </a:endParaRPr>
          </a:p>
          <a:p>
            <a:pPr marL="812800" indent="-368300" algn="just"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</a:pPr>
            <a:endParaRPr lang="pl-PL" altLang="pl-PL" sz="1300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3661124" cy="257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3265438" cy="257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chemat blokowy: łącznik 11"/>
          <p:cNvSpPr>
            <a:spLocks noChangeArrowheads="1"/>
          </p:cNvSpPr>
          <p:nvPr/>
        </p:nvSpPr>
        <p:spPr bwMode="auto">
          <a:xfrm>
            <a:off x="755576" y="1340768"/>
            <a:ext cx="7632848" cy="1080120"/>
          </a:xfrm>
          <a:prstGeom prst="flowChartConnector">
            <a:avLst/>
          </a:prstGeom>
          <a:ln>
            <a:solidFill>
              <a:schemeClr val="tx1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44500" algn="ctr">
              <a:tabLst>
                <a:tab pos="723900" algn="l"/>
              </a:tabLst>
            </a:pPr>
            <a:r>
              <a:rPr lang="pl-PL" sz="2000" b="1" dirty="0" smtClean="0">
                <a:latin typeface="Calibri" pitchFamily="34" charset="0"/>
              </a:rPr>
              <a:t>Skład Szkła Tomasz Szymański </a:t>
            </a:r>
          </a:p>
          <a:p>
            <a:pPr marL="444500" algn="ctr">
              <a:tabLst>
                <a:tab pos="723900" algn="l"/>
              </a:tabLst>
            </a:pPr>
            <a:r>
              <a:rPr lang="pl-PL" sz="2000" dirty="0" smtClean="0">
                <a:latin typeface="Calibri" pitchFamily="34" charset="0"/>
              </a:rPr>
              <a:t>Gorzów Wlkp., ul. Sybiraków 1</a:t>
            </a:r>
          </a:p>
        </p:txBody>
      </p:sp>
    </p:spTree>
    <p:extLst>
      <p:ext uri="{BB962C8B-B14F-4D97-AF65-F5344CB8AC3E}">
        <p14:creationId xmlns:p14="http://schemas.microsoft.com/office/powerpoint/2010/main" xmlns="" val="5673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040" y="3825044"/>
            <a:ext cx="8640960" cy="38163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12800" indent="-368300"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</a:pPr>
            <a:endParaRPr lang="pl-PL" altLang="pl-PL" sz="1800" b="1" dirty="0" smtClean="0">
              <a:latin typeface="Arial" charset="0"/>
            </a:endParaRPr>
          </a:p>
          <a:p>
            <a:pPr marL="444500" indent="0" eaLnBrk="0" hangingPunct="0">
              <a:lnSpc>
                <a:spcPct val="80000"/>
              </a:lnSpc>
              <a:spcBef>
                <a:spcPct val="0"/>
              </a:spcBef>
              <a:buClrTx/>
              <a:buNone/>
              <a:tabLst>
                <a:tab pos="723900" algn="l"/>
              </a:tabLst>
            </a:pPr>
            <a:endParaRPr lang="pl-PL" altLang="pl-PL" sz="1400" dirty="0">
              <a:latin typeface="Arial" charset="0"/>
            </a:endParaRPr>
          </a:p>
          <a:p>
            <a:pPr marL="812800" indent="-368300" algn="just"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</a:pPr>
            <a:endParaRPr lang="pl-PL" altLang="pl-PL" sz="1600" dirty="0">
              <a:latin typeface="Arial" charset="0"/>
            </a:endParaRPr>
          </a:p>
          <a:p>
            <a:pPr marL="812800" indent="-368300" algn="just"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</a:pPr>
            <a:endParaRPr lang="pl-PL" altLang="pl-PL" sz="1600" dirty="0">
              <a:latin typeface="Arial" charset="0"/>
            </a:endParaRPr>
          </a:p>
          <a:p>
            <a:pPr marL="812800" indent="-368300" algn="ctr"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</a:pPr>
            <a:endParaRPr lang="pl-PL" altLang="pl-PL" sz="1900" dirty="0">
              <a:latin typeface="Arial" charset="0"/>
            </a:endParaRPr>
          </a:p>
          <a:p>
            <a:pPr marL="812800" indent="-368300"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</a:pPr>
            <a:r>
              <a:rPr lang="pl-PL" altLang="pl-PL" sz="1900" dirty="0">
                <a:latin typeface="Arial" charset="0"/>
              </a:rPr>
              <a:t>	</a:t>
            </a:r>
            <a:endParaRPr lang="pl-PL" altLang="pl-PL" sz="800" dirty="0">
              <a:latin typeface="Arial" charset="0"/>
            </a:endParaRPr>
          </a:p>
          <a:p>
            <a:pPr marL="812800" indent="-368300"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AutoNum type="arabicPeriod"/>
              <a:tabLst>
                <a:tab pos="723900" algn="l"/>
              </a:tabLst>
            </a:pPr>
            <a:endParaRPr lang="pl-PL" altLang="pl-PL" sz="1300" dirty="0">
              <a:latin typeface="Arial" charset="0"/>
            </a:endParaRPr>
          </a:p>
          <a:p>
            <a:pPr marL="812800" indent="-368300" algn="just"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</a:pPr>
            <a:endParaRPr lang="pl-PL" altLang="pl-PL" sz="1300" dirty="0">
              <a:latin typeface="Arial" charset="0"/>
            </a:endParaRPr>
          </a:p>
        </p:txBody>
      </p:sp>
      <p:pic>
        <p:nvPicPr>
          <p:cNvPr id="1026" name="Picture 2" descr="H:\2014.10.09.-ITAL - KARTON I INNE FIRMY - OBR\POSTEL\8 plak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48880"/>
            <a:ext cx="254993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39552" y="1338935"/>
            <a:ext cx="792088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0" indent="-571500" algn="just">
              <a:lnSpc>
                <a:spcPct val="80000"/>
              </a:lnSpc>
            </a:pPr>
            <a:r>
              <a:rPr lang="pl-PL" altLang="pl-PL" sz="1600" b="1" dirty="0" smtClean="0">
                <a:latin typeface="Arial" charset="0"/>
              </a:rPr>
              <a:t>                       </a:t>
            </a:r>
          </a:p>
          <a:p>
            <a:pPr marL="1016000" indent="-571500" algn="ctr">
              <a:lnSpc>
                <a:spcPct val="80000"/>
              </a:lnSpc>
            </a:pPr>
            <a:r>
              <a:rPr lang="pl-PL" altLang="pl-PL" sz="1600" b="1" dirty="0" smtClean="0">
                <a:latin typeface="Arial" charset="0"/>
              </a:rPr>
              <a:t> </a:t>
            </a:r>
            <a:r>
              <a:rPr lang="pl-PL" altLang="pl-PL" sz="1600" i="1" dirty="0" smtClean="0">
                <a:latin typeface="Arial" charset="0"/>
              </a:rPr>
              <a:t>miejsce przyjazne biznesowi</a:t>
            </a:r>
            <a:endParaRPr lang="pl-PL" altLang="pl-PL" sz="1600" i="1" dirty="0">
              <a:latin typeface="Arial" charset="0"/>
            </a:endParaRPr>
          </a:p>
        </p:txBody>
      </p:sp>
      <p:sp>
        <p:nvSpPr>
          <p:cNvPr id="7" name="Schemat blokowy: łącznik 11"/>
          <p:cNvSpPr>
            <a:spLocks noChangeArrowheads="1"/>
          </p:cNvSpPr>
          <p:nvPr/>
        </p:nvSpPr>
        <p:spPr bwMode="auto">
          <a:xfrm>
            <a:off x="755576" y="1412776"/>
            <a:ext cx="7632848" cy="792088"/>
          </a:xfrm>
          <a:prstGeom prst="flowChartConnector">
            <a:avLst/>
          </a:prstGeom>
          <a:ln>
            <a:solidFill>
              <a:schemeClr val="tx1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016000" indent="-571500" algn="ctr">
              <a:lnSpc>
                <a:spcPct val="80000"/>
              </a:lnSpc>
            </a:pPr>
            <a:r>
              <a:rPr lang="pl-PL" sz="2000" b="1" dirty="0" smtClean="0">
                <a:latin typeface="Calibri" pitchFamily="34" charset="0"/>
              </a:rPr>
              <a:t>Ewa </a:t>
            </a:r>
            <a:r>
              <a:rPr lang="pl-PL" sz="2000" b="1" dirty="0" err="1" smtClean="0">
                <a:latin typeface="Calibri" pitchFamily="34" charset="0"/>
              </a:rPr>
              <a:t>Postel</a:t>
            </a:r>
            <a:r>
              <a:rPr lang="pl-PL" sz="2000" b="1" dirty="0" smtClean="0">
                <a:latin typeface="Calibri" pitchFamily="34" charset="0"/>
              </a:rPr>
              <a:t>, Marek </a:t>
            </a:r>
            <a:r>
              <a:rPr lang="pl-PL" sz="2000" b="1" dirty="0" err="1" smtClean="0">
                <a:latin typeface="Calibri" pitchFamily="34" charset="0"/>
              </a:rPr>
              <a:t>Postel</a:t>
            </a:r>
            <a:r>
              <a:rPr lang="pl-PL" sz="2000" b="1" dirty="0" smtClean="0">
                <a:latin typeface="Calibri" pitchFamily="34" charset="0"/>
              </a:rPr>
              <a:t> Sp. J. </a:t>
            </a:r>
          </a:p>
          <a:p>
            <a:pPr marL="1016000" indent="-571500" algn="ctr">
              <a:lnSpc>
                <a:spcPct val="80000"/>
              </a:lnSpc>
            </a:pPr>
            <a:r>
              <a:rPr lang="pl-PL" sz="2000" dirty="0" smtClean="0">
                <a:latin typeface="Calibri" pitchFamily="34" charset="0"/>
              </a:rPr>
              <a:t>ul. Głogowska 4, 66-004 Racula</a:t>
            </a:r>
            <a:endParaRPr lang="pl-PL" sz="2000" dirty="0">
              <a:latin typeface="Calibri" pitchFamily="34" charset="0"/>
            </a:endParaRPr>
          </a:p>
        </p:txBody>
      </p:sp>
      <p:pic>
        <p:nvPicPr>
          <p:cNvPr id="17412" name="Picture 4" descr="Magnolia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924944"/>
            <a:ext cx="2520280" cy="2520280"/>
          </a:xfrm>
          <a:prstGeom prst="rect">
            <a:avLst/>
          </a:prstGeom>
          <a:noFill/>
        </p:spPr>
      </p:pic>
      <p:pic>
        <p:nvPicPr>
          <p:cNvPr id="17416" name="Picture 8" descr="OGRÓ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924944"/>
            <a:ext cx="2520280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688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3573016"/>
            <a:ext cx="7772400" cy="136207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7920880" cy="235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chemat blokowy: łącznik 11"/>
          <p:cNvSpPr>
            <a:spLocks noChangeArrowheads="1"/>
          </p:cNvSpPr>
          <p:nvPr/>
        </p:nvSpPr>
        <p:spPr bwMode="auto">
          <a:xfrm>
            <a:off x="539552" y="1484784"/>
            <a:ext cx="7992888" cy="792088"/>
          </a:xfrm>
          <a:prstGeom prst="flowChartConnector">
            <a:avLst/>
          </a:prstGeom>
          <a:ln>
            <a:solidFill>
              <a:schemeClr val="tx1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016000" indent="-571500" algn="ctr">
              <a:lnSpc>
                <a:spcPct val="80000"/>
              </a:lnSpc>
            </a:pPr>
            <a:r>
              <a:rPr lang="pl-PL" sz="2000" b="1" dirty="0" err="1" smtClean="0">
                <a:latin typeface="Calibri" pitchFamily="34" charset="0"/>
              </a:rPr>
              <a:t>Ital</a:t>
            </a:r>
            <a:r>
              <a:rPr lang="pl-PL" sz="2000" b="1" dirty="0" smtClean="0">
                <a:latin typeface="Calibri" pitchFamily="34" charset="0"/>
              </a:rPr>
              <a:t> - Karton Sp. J.</a:t>
            </a:r>
          </a:p>
          <a:p>
            <a:pPr marL="1016000" indent="-571500" algn="ctr">
              <a:lnSpc>
                <a:spcPct val="80000"/>
              </a:lnSpc>
            </a:pPr>
            <a:r>
              <a:rPr lang="pl-PL" sz="2000" dirty="0" smtClean="0">
                <a:latin typeface="Calibri" pitchFamily="34" charset="0"/>
              </a:rPr>
              <a:t> ul. Kościuszki 5, Świdnica k. Zielonej Góry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2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hemat blokowy: łącznik 11"/>
          <p:cNvSpPr>
            <a:spLocks noChangeArrowheads="1"/>
          </p:cNvSpPr>
          <p:nvPr/>
        </p:nvSpPr>
        <p:spPr bwMode="auto">
          <a:xfrm>
            <a:off x="539552" y="1052736"/>
            <a:ext cx="7992888" cy="1152128"/>
          </a:xfrm>
          <a:prstGeom prst="flowChartConnector">
            <a:avLst/>
          </a:prstGeom>
          <a:ln>
            <a:solidFill>
              <a:schemeClr val="tx1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016000" indent="-571500" algn="ctr">
              <a:lnSpc>
                <a:spcPct val="80000"/>
              </a:lnSpc>
            </a:pPr>
            <a:r>
              <a:rPr lang="pl-PL" sz="2000" b="1" dirty="0" err="1" smtClean="0">
                <a:latin typeface="Calibri" pitchFamily="34" charset="0"/>
              </a:rPr>
              <a:t>CeMBe</a:t>
            </a:r>
            <a:r>
              <a:rPr lang="pl-PL" sz="2000" b="1" dirty="0" smtClean="0">
                <a:latin typeface="Calibri" pitchFamily="34" charset="0"/>
              </a:rPr>
              <a:t> Centrum Materiałów Budowlanych</a:t>
            </a:r>
          </a:p>
          <a:p>
            <a:pPr marL="1016000" indent="-571500" algn="just">
              <a:lnSpc>
                <a:spcPct val="80000"/>
              </a:lnSpc>
            </a:pPr>
            <a:r>
              <a:rPr lang="pl-PL" sz="2000" b="1" dirty="0" smtClean="0">
                <a:latin typeface="Calibri" pitchFamily="34" charset="0"/>
              </a:rPr>
              <a:t>		Arnold </a:t>
            </a:r>
            <a:r>
              <a:rPr lang="pl-PL" sz="2000" b="1" dirty="0" err="1" smtClean="0">
                <a:latin typeface="Calibri" pitchFamily="34" charset="0"/>
              </a:rPr>
              <a:t>Kryściak</a:t>
            </a:r>
            <a:endParaRPr lang="pl-PL" sz="2000" b="1" dirty="0" smtClean="0">
              <a:latin typeface="Calibri" pitchFamily="34" charset="0"/>
            </a:endParaRPr>
          </a:p>
          <a:p>
            <a:pPr marL="1016000" indent="-571500" algn="just">
              <a:lnSpc>
                <a:spcPct val="80000"/>
              </a:lnSpc>
            </a:pPr>
            <a:r>
              <a:rPr lang="pl-PL" sz="2000" dirty="0" smtClean="0">
                <a:latin typeface="Calibri" pitchFamily="34" charset="0"/>
              </a:rPr>
              <a:t>     ul. Gorzowska 7, 65-127 Zielona Góra</a:t>
            </a:r>
          </a:p>
        </p:txBody>
      </p:sp>
      <p:pic>
        <p:nvPicPr>
          <p:cNvPr id="1026" name="Picture 2" descr="E:\ZDJĘCIA\CMB A. Kryściak 06.02.2012\DSCN7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564904"/>
            <a:ext cx="2894394" cy="2800375"/>
          </a:xfrm>
          <a:prstGeom prst="rect">
            <a:avLst/>
          </a:prstGeom>
          <a:noFill/>
        </p:spPr>
      </p:pic>
      <p:pic>
        <p:nvPicPr>
          <p:cNvPr id="1027" name="Picture 3" descr="E:\ZDJĘCIA\CMB A. Kryściak 19.03.2015\IMG_0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573016"/>
            <a:ext cx="2415608" cy="1811706"/>
          </a:xfrm>
          <a:prstGeom prst="rect">
            <a:avLst/>
          </a:prstGeom>
          <a:noFill/>
        </p:spPr>
      </p:pic>
      <p:pic>
        <p:nvPicPr>
          <p:cNvPr id="1029" name="Picture 5" descr="E:\ZDJĘCIA\CMB A. Kryściak 19.03.2015\IMG_0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01008"/>
            <a:ext cx="2451104" cy="1838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87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412777"/>
            <a:ext cx="8424936" cy="7920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12800" indent="-368300">
              <a:lnSpc>
                <a:spcPct val="80000"/>
              </a:lnSpc>
              <a:spcBef>
                <a:spcPct val="0"/>
              </a:spcBef>
              <a:buClrTx/>
              <a:buNone/>
              <a:tabLst>
                <a:tab pos="723900" algn="l"/>
              </a:tabLst>
            </a:pPr>
            <a:endParaRPr lang="pl-PL" sz="1600" b="1" dirty="0" smtClean="0">
              <a:latin typeface="+mj-lt"/>
            </a:endParaRPr>
          </a:p>
          <a:p>
            <a:pPr marL="812800" indent="-368300">
              <a:lnSpc>
                <a:spcPct val="80000"/>
              </a:lnSpc>
              <a:spcBef>
                <a:spcPct val="0"/>
              </a:spcBef>
              <a:buClrTx/>
              <a:buNone/>
              <a:tabLst>
                <a:tab pos="723900" algn="l"/>
              </a:tabLst>
            </a:pPr>
            <a:endParaRPr lang="pl-PL" altLang="pl-PL" sz="1600" b="1" dirty="0">
              <a:latin typeface="+mj-lt"/>
            </a:endParaRPr>
          </a:p>
          <a:p>
            <a:pPr marL="812800" indent="-368300"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</a:pPr>
            <a:endParaRPr lang="pl-PL" altLang="pl-PL" sz="1800" b="1" dirty="0" smtClean="0">
              <a:latin typeface="Arial" charset="0"/>
            </a:endParaRPr>
          </a:p>
          <a:p>
            <a:pPr marL="444500" indent="0" eaLnBrk="0" hangingPunct="0">
              <a:lnSpc>
                <a:spcPct val="80000"/>
              </a:lnSpc>
              <a:spcBef>
                <a:spcPct val="0"/>
              </a:spcBef>
              <a:buClrTx/>
              <a:buNone/>
              <a:tabLst>
                <a:tab pos="723900" algn="l"/>
              </a:tabLst>
            </a:pPr>
            <a:endParaRPr lang="pl-PL" altLang="pl-PL" sz="1400" dirty="0">
              <a:latin typeface="Arial" charset="0"/>
            </a:endParaRPr>
          </a:p>
          <a:p>
            <a:pPr marL="812800" indent="-368300" algn="just"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</a:pPr>
            <a:endParaRPr lang="pl-PL" altLang="pl-PL" sz="1600" dirty="0" smtClean="0">
              <a:latin typeface="Arial" charset="0"/>
            </a:endParaRPr>
          </a:p>
          <a:p>
            <a:pPr marL="812800" indent="-368300" algn="just"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</a:pPr>
            <a:endParaRPr lang="pl-PL" altLang="pl-PL" sz="1600" dirty="0">
              <a:latin typeface="Arial" charset="0"/>
            </a:endParaRPr>
          </a:p>
          <a:p>
            <a:pPr marL="812800" indent="-368300" algn="ctr"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</a:pPr>
            <a:endParaRPr lang="pl-PL" altLang="pl-PL" sz="1900" dirty="0">
              <a:latin typeface="Arial" charset="0"/>
            </a:endParaRPr>
          </a:p>
          <a:p>
            <a:pPr marL="812800" indent="-368300"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</a:pPr>
            <a:r>
              <a:rPr lang="pl-PL" altLang="pl-PL" sz="1900" dirty="0">
                <a:latin typeface="Arial" charset="0"/>
              </a:rPr>
              <a:t>	</a:t>
            </a:r>
            <a:endParaRPr lang="pl-PL" altLang="pl-PL" sz="800" dirty="0">
              <a:latin typeface="Arial" charset="0"/>
            </a:endParaRPr>
          </a:p>
          <a:p>
            <a:pPr marL="812800" indent="-368300"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AutoNum type="arabicPeriod"/>
              <a:tabLst>
                <a:tab pos="723900" algn="l"/>
              </a:tabLst>
            </a:pPr>
            <a:endParaRPr lang="pl-PL" altLang="pl-PL" sz="1300" dirty="0">
              <a:latin typeface="Arial" charset="0"/>
            </a:endParaRPr>
          </a:p>
          <a:p>
            <a:pPr marL="812800" indent="-368300" algn="just"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</a:pPr>
            <a:endParaRPr lang="pl-PL" altLang="pl-PL" sz="1300" dirty="0">
              <a:latin typeface="Arial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441599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chemat blokowy: łącznik 11"/>
          <p:cNvSpPr>
            <a:spLocks noChangeArrowheads="1"/>
          </p:cNvSpPr>
          <p:nvPr/>
        </p:nvSpPr>
        <p:spPr bwMode="auto">
          <a:xfrm>
            <a:off x="539552" y="1412776"/>
            <a:ext cx="7992888" cy="792088"/>
          </a:xfrm>
          <a:prstGeom prst="flowChartConnector">
            <a:avLst/>
          </a:prstGeom>
          <a:ln>
            <a:solidFill>
              <a:schemeClr val="tx1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812800" indent="-368300" algn="ctr">
              <a:lnSpc>
                <a:spcPct val="80000"/>
              </a:lnSpc>
              <a:tabLst>
                <a:tab pos="723900" algn="l"/>
              </a:tabLst>
            </a:pPr>
            <a:r>
              <a:rPr lang="pl-PL" sz="2000" b="1" dirty="0" smtClean="0">
                <a:latin typeface="Calibri" pitchFamily="34" charset="0"/>
              </a:rPr>
              <a:t>KIDS CLUB Marta Drzymała </a:t>
            </a:r>
          </a:p>
          <a:p>
            <a:pPr marL="812800" indent="-368300" algn="ctr">
              <a:lnSpc>
                <a:spcPct val="80000"/>
              </a:lnSpc>
              <a:tabLst>
                <a:tab pos="723900" algn="l"/>
              </a:tabLst>
            </a:pPr>
            <a:r>
              <a:rPr lang="pl-PL" sz="2000" dirty="0" smtClean="0">
                <a:latin typeface="Calibri" pitchFamily="34" charset="0"/>
              </a:rPr>
              <a:t>Międzyrzecz, ul. Świerczewskiego 8</a:t>
            </a:r>
            <a:endParaRPr lang="pl-PL" sz="16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0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4248472" cy="323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chemat blokowy: łącznik 11"/>
          <p:cNvSpPr>
            <a:spLocks noChangeArrowheads="1"/>
          </p:cNvSpPr>
          <p:nvPr/>
        </p:nvSpPr>
        <p:spPr bwMode="auto">
          <a:xfrm>
            <a:off x="611560" y="1484784"/>
            <a:ext cx="7992888" cy="792088"/>
          </a:xfrm>
          <a:prstGeom prst="flowChartConnector">
            <a:avLst/>
          </a:prstGeom>
          <a:ln>
            <a:solidFill>
              <a:schemeClr val="tx1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812800" indent="-368300" algn="ctr">
              <a:lnSpc>
                <a:spcPct val="80000"/>
              </a:lnSpc>
              <a:tabLst>
                <a:tab pos="723900" algn="l"/>
              </a:tabLst>
            </a:pPr>
            <a:r>
              <a:rPr lang="pl-PL" sz="2000" b="1" dirty="0" smtClean="0">
                <a:latin typeface="Calibri" pitchFamily="34" charset="0"/>
              </a:rPr>
              <a:t>CONVERIS Sp. z o.o.   </a:t>
            </a:r>
          </a:p>
          <a:p>
            <a:pPr marL="812800" indent="-368300" algn="ctr">
              <a:lnSpc>
                <a:spcPct val="80000"/>
              </a:lnSpc>
              <a:tabLst>
                <a:tab pos="723900" algn="l"/>
              </a:tabLst>
            </a:pPr>
            <a:r>
              <a:rPr lang="pl-PL" sz="2000" dirty="0" smtClean="0">
                <a:latin typeface="Calibri" pitchFamily="34" charset="0"/>
              </a:rPr>
              <a:t>Międzyrzecz, ul. 30 Stycznia 8/1</a:t>
            </a:r>
            <a:endParaRPr lang="pl-PL" sz="16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2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hemat blokowy: łącznik 11"/>
          <p:cNvSpPr>
            <a:spLocks noChangeArrowheads="1"/>
          </p:cNvSpPr>
          <p:nvPr/>
        </p:nvSpPr>
        <p:spPr bwMode="auto">
          <a:xfrm>
            <a:off x="683568" y="1772816"/>
            <a:ext cx="7632848" cy="3024336"/>
          </a:xfrm>
          <a:prstGeom prst="flowChartConnector">
            <a:avLst/>
          </a:prstGeom>
          <a:ln>
            <a:solidFill>
              <a:schemeClr val="tx1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Wingdings" pitchFamily="2" charset="2"/>
              <a:buNone/>
            </a:pPr>
            <a:endParaRPr lang="pl-PL" sz="28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MIKROPOŻYCZKI</a:t>
            </a:r>
          </a:p>
          <a:p>
            <a:pPr algn="ctr">
              <a:spcBef>
                <a:spcPts val="600"/>
              </a:spcBef>
              <a:buFont typeface="Wingdings" pitchFamily="2" charset="2"/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DLA ROZPOCZYNAJĄCYCH </a:t>
            </a:r>
          </a:p>
          <a:p>
            <a:pPr algn="ctr">
              <a:spcBef>
                <a:spcPts val="600"/>
              </a:spcBef>
              <a:buFont typeface="Wingdings" pitchFamily="2" charset="2"/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DZIAŁALNOŚĆ GOSPODARCZĄ  </a:t>
            </a:r>
          </a:p>
        </p:txBody>
      </p:sp>
    </p:spTree>
    <p:extLst>
      <p:ext uri="{BB962C8B-B14F-4D97-AF65-F5344CB8AC3E}">
        <p14:creationId xmlns:p14="http://schemas.microsoft.com/office/powerpoint/2010/main" xmlns="" val="1301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hemat blokowy: łącznik 11"/>
          <p:cNvSpPr>
            <a:spLocks noChangeArrowheads="1"/>
          </p:cNvSpPr>
          <p:nvPr/>
        </p:nvSpPr>
        <p:spPr bwMode="auto">
          <a:xfrm>
            <a:off x="539552" y="980728"/>
            <a:ext cx="7992888" cy="2304256"/>
          </a:xfrm>
          <a:prstGeom prst="flowChartConnector">
            <a:avLst/>
          </a:prstGeom>
          <a:ln>
            <a:solidFill>
              <a:schemeClr val="tx1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spcBef>
                <a:spcPts val="0"/>
              </a:spcBef>
              <a:buClr>
                <a:srgbClr val="002060"/>
              </a:buClr>
              <a:buNone/>
            </a:pPr>
            <a:r>
              <a:rPr lang="pl-PL" sz="1800" b="1" dirty="0" err="1" smtClean="0">
                <a:solidFill>
                  <a:schemeClr val="tx1"/>
                </a:solidFill>
                <a:latin typeface="Calibri" pitchFamily="34" charset="0"/>
              </a:rPr>
              <a:t>Mikropożyczki</a:t>
            </a:r>
            <a:r>
              <a:rPr lang="pl-PL" sz="1800" b="1" dirty="0" smtClean="0">
                <a:solidFill>
                  <a:schemeClr val="tx1"/>
                </a:solidFill>
                <a:latin typeface="Calibri" pitchFamily="34" charset="0"/>
              </a:rPr>
              <a:t> na rozpoczęcie działalności gospodarczej</a:t>
            </a:r>
          </a:p>
          <a:p>
            <a:pPr marL="0" indent="0" algn="ctr">
              <a:spcBef>
                <a:spcPts val="0"/>
              </a:spcBef>
              <a:buClr>
                <a:srgbClr val="002060"/>
              </a:buClr>
              <a:buNone/>
            </a:pPr>
            <a:r>
              <a:rPr lang="pl-PL" sz="1800" b="1" i="1" dirty="0" smtClean="0">
                <a:solidFill>
                  <a:schemeClr val="tx1"/>
                </a:solidFill>
                <a:latin typeface="Calibri" pitchFamily="34" charset="0"/>
              </a:rPr>
              <a:t>„Dodaj pieniądze do pomysłu”</a:t>
            </a:r>
          </a:p>
          <a:p>
            <a:pPr algn="ctr">
              <a:spcBef>
                <a:spcPts val="600"/>
              </a:spcBef>
              <a:buClr>
                <a:srgbClr val="002060"/>
              </a:buClr>
            </a:pPr>
            <a:r>
              <a:rPr lang="pl-PL" sz="1700" i="1" dirty="0" smtClean="0">
                <a:latin typeface="Calibri" pitchFamily="34" charset="0"/>
              </a:rPr>
              <a:t>Program Operacyjny Kapitał Ludzki (PO KL)  Działanie 6.2 </a:t>
            </a:r>
          </a:p>
          <a:p>
            <a:pPr marL="0" indent="0" algn="ctr">
              <a:buClr>
                <a:srgbClr val="002060"/>
              </a:buClr>
              <a:buNone/>
            </a:pPr>
            <a:endParaRPr lang="pl-PL" sz="1700" i="1" dirty="0" smtClean="0">
              <a:latin typeface="Calibri" pitchFamily="34" charset="0"/>
            </a:endParaRPr>
          </a:p>
          <a:p>
            <a:pPr marL="0" indent="0" algn="ctr">
              <a:buClr>
                <a:srgbClr val="002060"/>
              </a:buClr>
              <a:buNone/>
            </a:pPr>
            <a:r>
              <a:rPr lang="pl-PL" sz="1700" i="1" dirty="0" smtClean="0">
                <a:latin typeface="Calibri" pitchFamily="34" charset="0"/>
              </a:rPr>
              <a:t>Wsparcie oraz promocja przedsiębiorczości </a:t>
            </a:r>
          </a:p>
          <a:p>
            <a:pPr marL="0" indent="0" algn="ctr">
              <a:buClr>
                <a:srgbClr val="002060"/>
              </a:buClr>
              <a:buNone/>
            </a:pPr>
            <a:r>
              <a:rPr lang="pl-PL" sz="1700" i="1" dirty="0" smtClean="0">
                <a:latin typeface="Calibri" pitchFamily="34" charset="0"/>
              </a:rPr>
              <a:t>i </a:t>
            </a:r>
            <a:r>
              <a:rPr lang="pl-PL" sz="1700" i="1" dirty="0" err="1" smtClean="0">
                <a:latin typeface="Calibri" pitchFamily="34" charset="0"/>
              </a:rPr>
              <a:t>samozatrudnienia</a:t>
            </a:r>
            <a:r>
              <a:rPr lang="pl-PL" sz="1700" i="1" dirty="0" smtClean="0">
                <a:latin typeface="Calibri" pitchFamily="34" charset="0"/>
              </a:rPr>
              <a:t> </a:t>
            </a:r>
          </a:p>
        </p:txBody>
      </p:sp>
      <p:sp>
        <p:nvSpPr>
          <p:cNvPr id="7" name="Elipsa 6"/>
          <p:cNvSpPr>
            <a:spLocks noChangeArrowheads="1"/>
          </p:cNvSpPr>
          <p:nvPr/>
        </p:nvSpPr>
        <p:spPr bwMode="auto">
          <a:xfrm>
            <a:off x="539552" y="5013176"/>
            <a:ext cx="7992888" cy="792088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Clr>
                <a:srgbClr val="002060"/>
              </a:buClr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wypłacono 65 pożyczek na kwotę 2,4 mln zł </a:t>
            </a:r>
          </a:p>
          <a:p>
            <a:pPr marL="0" indent="0" algn="ctr">
              <a:buClr>
                <a:srgbClr val="002060"/>
              </a:buClr>
              <a:buNone/>
            </a:pPr>
            <a:r>
              <a:rPr lang="pl-PL" sz="1800" dirty="0" smtClean="0">
                <a:latin typeface="Calibri" panose="020F0502020204030204" pitchFamily="34" charset="0"/>
              </a:rPr>
              <a:t>        </a:t>
            </a:r>
            <a:endParaRPr lang="pl-PL" sz="1400" dirty="0" smtClean="0"/>
          </a:p>
          <a:p>
            <a:pPr algn="ctr">
              <a:defRPr/>
            </a:pPr>
            <a:endParaRPr lang="pl-PL" sz="1800" b="1" dirty="0">
              <a:latin typeface="Calibri" pitchFamily="34" charset="0"/>
            </a:endParaRPr>
          </a:p>
        </p:txBody>
      </p:sp>
      <p:sp>
        <p:nvSpPr>
          <p:cNvPr id="8" name="Elipsa 7"/>
          <p:cNvSpPr>
            <a:spLocks noChangeArrowheads="1"/>
          </p:cNvSpPr>
          <p:nvPr/>
        </p:nvSpPr>
        <p:spPr bwMode="auto">
          <a:xfrm>
            <a:off x="755576" y="3356992"/>
            <a:ext cx="7344816" cy="1584176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50000"/>
              </a:lnSpc>
              <a:buClr>
                <a:srgbClr val="002060"/>
              </a:buClr>
              <a:buNone/>
            </a:pPr>
            <a:r>
              <a:rPr lang="pl-PL" sz="1800" dirty="0" smtClean="0">
                <a:latin typeface="Arial Narrow"/>
              </a:rPr>
              <a:t>● </a:t>
            </a:r>
            <a:r>
              <a:rPr lang="pl-PL" sz="2000" dirty="0" smtClean="0">
                <a:latin typeface="Calibri" panose="020F0502020204030204" pitchFamily="34" charset="0"/>
              </a:rPr>
              <a:t>okres realizacji 01.07.2013 r. - 31.12.2015 r.</a:t>
            </a:r>
          </a:p>
          <a:p>
            <a:pPr>
              <a:lnSpc>
                <a:spcPct val="150000"/>
              </a:lnSpc>
              <a:buClr>
                <a:srgbClr val="002060"/>
              </a:buClr>
            </a:pPr>
            <a:r>
              <a:rPr lang="pl-PL" sz="2000" dirty="0" smtClean="0">
                <a:latin typeface="Arial Narrow"/>
              </a:rPr>
              <a:t>● </a:t>
            </a:r>
            <a:r>
              <a:rPr lang="pl-PL" sz="2000" dirty="0" smtClean="0">
                <a:latin typeface="Calibri" panose="020F0502020204030204" pitchFamily="34" charset="0"/>
              </a:rPr>
              <a:t>okres monitorowania od 1.01.2016 r.</a:t>
            </a:r>
          </a:p>
          <a:p>
            <a:pPr marL="0" indent="0">
              <a:buClr>
                <a:srgbClr val="002060"/>
              </a:buClr>
              <a:buNone/>
            </a:pPr>
            <a:endParaRPr lang="pl-PL" sz="1800" dirty="0" smtClean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pl-PL" sz="1400" dirty="0" smtClean="0"/>
          </a:p>
          <a:p>
            <a:pPr algn="ctr">
              <a:defRPr/>
            </a:pPr>
            <a:endParaRPr lang="pl-PL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1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hemat blokowy: łącznik 11"/>
          <p:cNvSpPr>
            <a:spLocks noChangeArrowheads="1"/>
          </p:cNvSpPr>
          <p:nvPr/>
        </p:nvSpPr>
        <p:spPr bwMode="auto">
          <a:xfrm>
            <a:off x="395536" y="980728"/>
            <a:ext cx="8208912" cy="1080120"/>
          </a:xfrm>
          <a:prstGeom prst="flowChartConnector">
            <a:avLst/>
          </a:prstGeom>
          <a:ln>
            <a:solidFill>
              <a:schemeClr val="tx1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b="1" dirty="0" smtClean="0">
                <a:latin typeface="Calibri" pitchFamily="34" charset="0"/>
              </a:rPr>
              <a:t>PLAN PREZENTACJI </a:t>
            </a:r>
          </a:p>
          <a:p>
            <a:pPr algn="ctr">
              <a:defRPr/>
            </a:pPr>
            <a:r>
              <a:rPr lang="pl-PL" sz="2200" b="1" dirty="0" smtClean="0">
                <a:latin typeface="Calibri" pitchFamily="34" charset="0"/>
              </a:rPr>
              <a:t> </a:t>
            </a:r>
            <a:endParaRPr lang="pl-PL" sz="2200" b="1" dirty="0">
              <a:latin typeface="Calibri" pitchFamily="34" charset="0"/>
            </a:endParaRPr>
          </a:p>
        </p:txBody>
      </p:sp>
      <p:sp>
        <p:nvSpPr>
          <p:cNvPr id="5" name="Elipsa 9"/>
          <p:cNvSpPr>
            <a:spLocks noChangeArrowheads="1"/>
          </p:cNvSpPr>
          <p:nvPr/>
        </p:nvSpPr>
        <p:spPr bwMode="auto">
          <a:xfrm>
            <a:off x="827584" y="2060848"/>
            <a:ext cx="7344816" cy="936104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800" b="1" dirty="0" smtClean="0">
                <a:latin typeface="Calibri" pitchFamily="34" charset="0"/>
              </a:rPr>
              <a:t>1. DLACZEGO LUBUSKIE FUNDUSZE SĄ DOBRYM PARTNEREM W BIZNESIE?</a:t>
            </a:r>
            <a:endParaRPr lang="pl-PL" sz="1800" b="1" dirty="0">
              <a:latin typeface="Calibri" pitchFamily="34" charset="0"/>
            </a:endParaRPr>
          </a:p>
        </p:txBody>
      </p:sp>
      <p:sp>
        <p:nvSpPr>
          <p:cNvPr id="6" name="Elipsa 9"/>
          <p:cNvSpPr>
            <a:spLocks noChangeArrowheads="1"/>
          </p:cNvSpPr>
          <p:nvPr/>
        </p:nvSpPr>
        <p:spPr bwMode="auto">
          <a:xfrm>
            <a:off x="611560" y="2852936"/>
            <a:ext cx="7920880" cy="1152128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800" b="1" dirty="0" smtClean="0">
                <a:latin typeface="Calibri" pitchFamily="34" charset="0"/>
              </a:rPr>
              <a:t>2. DZIAŁALNOŚĆ LUBUSKIEGO FUNDUSZU POŻYCZKOWEGO –  NASZE ATUTY, JAK WSPIERAMY PRZEDSIĘBIORCZYCH</a:t>
            </a:r>
            <a:endParaRPr lang="pl-PL" sz="1800" b="1" dirty="0">
              <a:latin typeface="Calibri" pitchFamily="34" charset="0"/>
            </a:endParaRPr>
          </a:p>
        </p:txBody>
      </p:sp>
      <p:sp>
        <p:nvSpPr>
          <p:cNvPr id="7" name="Elipsa 9"/>
          <p:cNvSpPr>
            <a:spLocks noChangeArrowheads="1"/>
          </p:cNvSpPr>
          <p:nvPr/>
        </p:nvSpPr>
        <p:spPr bwMode="auto">
          <a:xfrm>
            <a:off x="683568" y="4005064"/>
            <a:ext cx="7920880" cy="936104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600" b="1" dirty="0" smtClean="0">
                <a:latin typeface="Arial" charset="0"/>
              </a:rPr>
              <a:t>3. EFEKTY DZIAŁALNOŚCI LUBUSKIEGO FUNDUSZU POŻYCZKOWEGO </a:t>
            </a:r>
            <a:r>
              <a:rPr lang="pl-PL" sz="1800" b="1" dirty="0" smtClean="0">
                <a:latin typeface="Calibri" pitchFamily="34" charset="0"/>
              </a:rPr>
              <a:t> </a:t>
            </a:r>
          </a:p>
          <a:p>
            <a:pPr algn="ctr">
              <a:defRPr/>
            </a:pPr>
            <a:endParaRPr lang="pl-PL" sz="1800" b="1" dirty="0">
              <a:latin typeface="Calibri" pitchFamily="34" charset="0"/>
            </a:endParaRPr>
          </a:p>
        </p:txBody>
      </p:sp>
      <p:sp>
        <p:nvSpPr>
          <p:cNvPr id="8" name="Elipsa 9"/>
          <p:cNvSpPr>
            <a:spLocks noChangeArrowheads="1"/>
          </p:cNvSpPr>
          <p:nvPr/>
        </p:nvSpPr>
        <p:spPr bwMode="auto">
          <a:xfrm>
            <a:off x="683568" y="4869160"/>
            <a:ext cx="7992888" cy="1080120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600" dirty="0" smtClean="0"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pl-PL" sz="1600" b="1" dirty="0" smtClean="0">
                <a:latin typeface="Arial" charset="0"/>
              </a:rPr>
              <a:t>4. PODSUMOWANIE </a:t>
            </a:r>
          </a:p>
          <a:p>
            <a:pPr algn="ctr">
              <a:defRPr/>
            </a:pPr>
            <a:r>
              <a:rPr lang="pl-PL" sz="1600" b="1" dirty="0" smtClean="0">
                <a:latin typeface="Arial" charset="0"/>
              </a:rPr>
              <a:t>NOWE WYZWANIA DLA FUNDUSZY </a:t>
            </a:r>
            <a:endParaRPr lang="pl-PL" sz="1800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457200" y="172878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pl-PL" sz="26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Elipsa 6"/>
          <p:cNvSpPr>
            <a:spLocks noChangeArrowheads="1"/>
          </p:cNvSpPr>
          <p:nvPr/>
        </p:nvSpPr>
        <p:spPr bwMode="auto">
          <a:xfrm>
            <a:off x="683568" y="1988840"/>
            <a:ext cx="3888432" cy="648072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800" dirty="0" smtClean="0">
                <a:latin typeface="Calibri" pitchFamily="34" charset="0"/>
              </a:rPr>
              <a:t>● do wysokości 50.000 zł</a:t>
            </a:r>
            <a:endParaRPr lang="pl-PL" sz="1800" dirty="0">
              <a:latin typeface="Calibri" pitchFamily="34" charset="0"/>
            </a:endParaRPr>
          </a:p>
        </p:txBody>
      </p:sp>
      <p:sp>
        <p:nvSpPr>
          <p:cNvPr id="8" name="Elipsa 7"/>
          <p:cNvSpPr>
            <a:spLocks noChangeArrowheads="1"/>
          </p:cNvSpPr>
          <p:nvPr/>
        </p:nvSpPr>
        <p:spPr bwMode="auto">
          <a:xfrm>
            <a:off x="2303240" y="2492896"/>
            <a:ext cx="6840760" cy="576064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800" dirty="0" smtClean="0">
                <a:latin typeface="Calibri" pitchFamily="34" charset="0"/>
              </a:rPr>
              <a:t>● na okres spłaty do 5 lat</a:t>
            </a:r>
            <a:endParaRPr lang="pl-PL" sz="1800" dirty="0">
              <a:latin typeface="Calibri" pitchFamily="34" charset="0"/>
            </a:endParaRPr>
          </a:p>
        </p:txBody>
      </p:sp>
      <p:sp>
        <p:nvSpPr>
          <p:cNvPr id="9" name="Elipsa 8"/>
          <p:cNvSpPr>
            <a:spLocks noChangeArrowheads="1"/>
          </p:cNvSpPr>
          <p:nvPr/>
        </p:nvSpPr>
        <p:spPr bwMode="auto">
          <a:xfrm>
            <a:off x="251520" y="2996952"/>
            <a:ext cx="6840760" cy="720080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800" dirty="0" smtClean="0">
                <a:latin typeface="Calibri" pitchFamily="34" charset="0"/>
              </a:rPr>
              <a:t>● oprocentowanie preferencyjne 2% w skali roku</a:t>
            </a:r>
            <a:endParaRPr lang="pl-PL" sz="1800" b="1" dirty="0">
              <a:latin typeface="Calibri" pitchFamily="34" charset="0"/>
            </a:endParaRPr>
          </a:p>
        </p:txBody>
      </p:sp>
      <p:sp>
        <p:nvSpPr>
          <p:cNvPr id="11" name="Elipsa 10"/>
          <p:cNvSpPr>
            <a:spLocks noChangeArrowheads="1"/>
          </p:cNvSpPr>
          <p:nvPr/>
        </p:nvSpPr>
        <p:spPr bwMode="auto">
          <a:xfrm>
            <a:off x="1547664" y="3645024"/>
            <a:ext cx="7272808" cy="648072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800" dirty="0" smtClean="0">
                <a:latin typeface="Calibri" pitchFamily="34" charset="0"/>
              </a:rPr>
              <a:t>● karencja w spłatach rat kapitałowych do 12 </a:t>
            </a:r>
            <a:r>
              <a:rPr lang="pl-PL" sz="1800" dirty="0" err="1" smtClean="0">
                <a:latin typeface="Calibri" panose="020F0502020204030204" pitchFamily="34" charset="0"/>
              </a:rPr>
              <a:t>m-cy</a:t>
            </a:r>
            <a:endParaRPr lang="pl-PL" sz="1800" dirty="0">
              <a:latin typeface="Calibri" pitchFamily="34" charset="0"/>
            </a:endParaRPr>
          </a:p>
        </p:txBody>
      </p:sp>
      <p:sp>
        <p:nvSpPr>
          <p:cNvPr id="12" name="Elipsa 11"/>
          <p:cNvSpPr>
            <a:spLocks noChangeArrowheads="1"/>
          </p:cNvSpPr>
          <p:nvPr/>
        </p:nvSpPr>
        <p:spPr bwMode="auto">
          <a:xfrm>
            <a:off x="395536" y="4221088"/>
            <a:ext cx="6840760" cy="648072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800" dirty="0" smtClean="0">
                <a:latin typeface="Calibri" pitchFamily="34" charset="0"/>
              </a:rPr>
              <a:t>● bez udziału wkładu własnego</a:t>
            </a:r>
            <a:endParaRPr lang="pl-PL" sz="1800" b="1" dirty="0">
              <a:latin typeface="Calibri" pitchFamily="34" charset="0"/>
            </a:endParaRPr>
          </a:p>
        </p:txBody>
      </p:sp>
      <p:sp>
        <p:nvSpPr>
          <p:cNvPr id="13" name="Elipsa 12"/>
          <p:cNvSpPr>
            <a:spLocks noChangeArrowheads="1"/>
          </p:cNvSpPr>
          <p:nvPr/>
        </p:nvSpPr>
        <p:spPr bwMode="auto">
          <a:xfrm>
            <a:off x="2051720" y="4797152"/>
            <a:ext cx="6840760" cy="648072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800" dirty="0" smtClean="0">
                <a:latin typeface="Calibri" pitchFamily="34" charset="0"/>
              </a:rPr>
              <a:t>● bez dodatkowych opłat i prowizji</a:t>
            </a:r>
            <a:endParaRPr lang="pl-PL" sz="1800" b="1" dirty="0">
              <a:latin typeface="Calibri" pitchFamily="34" charset="0"/>
            </a:endParaRPr>
          </a:p>
        </p:txBody>
      </p:sp>
      <p:sp>
        <p:nvSpPr>
          <p:cNvPr id="14" name="Schemat blokowy: łącznik 11"/>
          <p:cNvSpPr>
            <a:spLocks noChangeArrowheads="1"/>
          </p:cNvSpPr>
          <p:nvPr/>
        </p:nvSpPr>
        <p:spPr bwMode="auto">
          <a:xfrm>
            <a:off x="1043608" y="1052736"/>
            <a:ext cx="7056784" cy="864096"/>
          </a:xfrm>
          <a:prstGeom prst="flowChartConnector">
            <a:avLst/>
          </a:prstGeom>
          <a:ln>
            <a:solidFill>
              <a:schemeClr val="tx1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l-PL" b="1" dirty="0" err="1" smtClean="0">
                <a:latin typeface="Calibri" panose="020F0502020204030204" pitchFamily="34" charset="0"/>
              </a:rPr>
              <a:t>Mikropożyczki</a:t>
            </a:r>
            <a:r>
              <a:rPr lang="pl-PL" b="1" dirty="0" smtClean="0">
                <a:latin typeface="Calibri" panose="020F0502020204030204" pitchFamily="34" charset="0"/>
              </a:rPr>
              <a:t> udzielane są</a:t>
            </a:r>
          </a:p>
        </p:txBody>
      </p:sp>
      <p:sp>
        <p:nvSpPr>
          <p:cNvPr id="15" name="Elipsa 14"/>
          <p:cNvSpPr>
            <a:spLocks noChangeArrowheads="1"/>
          </p:cNvSpPr>
          <p:nvPr/>
        </p:nvSpPr>
        <p:spPr bwMode="auto">
          <a:xfrm>
            <a:off x="755576" y="5373216"/>
            <a:ext cx="6840760" cy="648072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800" dirty="0" smtClean="0">
                <a:latin typeface="Calibri" pitchFamily="34" charset="0"/>
              </a:rPr>
              <a:t>● wymagane 100% zabezpieczenie pożyczki</a:t>
            </a:r>
            <a:endParaRPr lang="pl-PL" sz="1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hemat blokowy: łącznik 11"/>
          <p:cNvSpPr>
            <a:spLocks noGrp="1" noChangeArrowheads="1"/>
          </p:cNvSpPr>
          <p:nvPr>
            <p:ph idx="1"/>
          </p:nvPr>
        </p:nvSpPr>
        <p:spPr bwMode="auto">
          <a:xfrm>
            <a:off x="899592" y="908720"/>
            <a:ext cx="7488832" cy="1800200"/>
          </a:xfrm>
          <a:prstGeom prst="flowChartConnector">
            <a:avLst/>
          </a:prstGeom>
          <a:ln>
            <a:solidFill>
              <a:schemeClr val="tx1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  <a:defRPr/>
            </a:pPr>
            <a:endParaRPr lang="pl-PL" sz="2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buNone/>
              <a:defRPr/>
            </a:pPr>
            <a:r>
              <a:rPr lang="pl-PL" sz="24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Mikropożyczki</a:t>
            </a:r>
            <a:r>
              <a:rPr lang="pl-PL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udzielane są dla</a:t>
            </a:r>
          </a:p>
          <a:p>
            <a:pPr algn="ctr">
              <a:buNone/>
              <a:defRPr/>
            </a:pPr>
            <a:endParaRPr lang="pl-PL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Elipsa 4"/>
          <p:cNvSpPr>
            <a:spLocks noChangeArrowheads="1"/>
          </p:cNvSpPr>
          <p:nvPr/>
        </p:nvSpPr>
        <p:spPr bwMode="auto">
          <a:xfrm>
            <a:off x="899592" y="2564904"/>
            <a:ext cx="3240360" cy="1152128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pl-PL" sz="1800" dirty="0" smtClean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pl-PL" sz="2000" dirty="0" smtClean="0">
                <a:latin typeface="Calibri" panose="020F0502020204030204" pitchFamily="34" charset="0"/>
              </a:rPr>
              <a:t>studentów</a:t>
            </a:r>
            <a:endParaRPr lang="pl-PL" sz="2000" b="1" dirty="0">
              <a:latin typeface="Calibri" pitchFamily="34" charset="0"/>
            </a:endParaRPr>
          </a:p>
        </p:txBody>
      </p:sp>
      <p:sp>
        <p:nvSpPr>
          <p:cNvPr id="6" name="Elipsa 5"/>
          <p:cNvSpPr>
            <a:spLocks noChangeArrowheads="1"/>
          </p:cNvSpPr>
          <p:nvPr/>
        </p:nvSpPr>
        <p:spPr bwMode="auto">
          <a:xfrm>
            <a:off x="1691680" y="3645024"/>
            <a:ext cx="2880320" cy="1224136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pl-PL" sz="2000" dirty="0" smtClean="0">
                <a:latin typeface="Calibri" panose="020F0502020204030204" pitchFamily="34" charset="0"/>
              </a:rPr>
              <a:t>absolwentów</a:t>
            </a:r>
            <a:endParaRPr lang="pl-PL" sz="2000" b="1" dirty="0">
              <a:latin typeface="Calibri" pitchFamily="34" charset="0"/>
            </a:endParaRPr>
          </a:p>
        </p:txBody>
      </p:sp>
      <p:sp>
        <p:nvSpPr>
          <p:cNvPr id="7" name="Elipsa 6"/>
          <p:cNvSpPr>
            <a:spLocks noChangeArrowheads="1"/>
          </p:cNvSpPr>
          <p:nvPr/>
        </p:nvSpPr>
        <p:spPr bwMode="auto">
          <a:xfrm>
            <a:off x="611560" y="5013176"/>
            <a:ext cx="3816424" cy="936104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2000" dirty="0" smtClean="0">
                <a:latin typeface="Calibri" panose="020F0502020204030204" pitchFamily="34" charset="0"/>
              </a:rPr>
              <a:t>bezrobotnych</a:t>
            </a:r>
            <a:endParaRPr lang="pl-PL" sz="2000" b="1" dirty="0">
              <a:latin typeface="Calibri" pitchFamily="34" charset="0"/>
            </a:endParaRPr>
          </a:p>
        </p:txBody>
      </p:sp>
      <p:sp>
        <p:nvSpPr>
          <p:cNvPr id="9" name="Elipsa 8"/>
          <p:cNvSpPr>
            <a:spLocks noChangeArrowheads="1"/>
          </p:cNvSpPr>
          <p:nvPr/>
        </p:nvSpPr>
        <p:spPr bwMode="auto">
          <a:xfrm>
            <a:off x="3851920" y="2564904"/>
            <a:ext cx="4896544" cy="1800200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pl-PL" sz="2000" dirty="0" smtClean="0">
                <a:latin typeface="Calibri" panose="020F0502020204030204" pitchFamily="34" charset="0"/>
              </a:rPr>
              <a:t>zatrudnionych na podstawie stosunku pracy</a:t>
            </a:r>
            <a:endParaRPr lang="pl-PL" sz="2000" dirty="0" smtClean="0"/>
          </a:p>
          <a:p>
            <a:pPr algn="ctr">
              <a:defRPr/>
            </a:pPr>
            <a:endParaRPr lang="pl-PL" sz="1800" b="1" dirty="0">
              <a:latin typeface="Calibri" pitchFamily="34" charset="0"/>
            </a:endParaRPr>
          </a:p>
        </p:txBody>
      </p:sp>
      <p:sp>
        <p:nvSpPr>
          <p:cNvPr id="10" name="Elipsa 9"/>
          <p:cNvSpPr>
            <a:spLocks noChangeArrowheads="1"/>
          </p:cNvSpPr>
          <p:nvPr/>
        </p:nvSpPr>
        <p:spPr bwMode="auto">
          <a:xfrm>
            <a:off x="3995936" y="4293096"/>
            <a:ext cx="4716016" cy="1440160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pl-PL" sz="2000" dirty="0" smtClean="0">
                <a:latin typeface="Calibri" panose="020F0502020204030204" pitchFamily="34" charset="0"/>
              </a:rPr>
              <a:t>pracowników naukowych</a:t>
            </a:r>
            <a:endParaRPr lang="pl-PL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hemat blokowy: łącznik 11"/>
          <p:cNvSpPr>
            <a:spLocks noChangeArrowheads="1"/>
          </p:cNvSpPr>
          <p:nvPr/>
        </p:nvSpPr>
        <p:spPr bwMode="auto">
          <a:xfrm>
            <a:off x="683568" y="1916832"/>
            <a:ext cx="7632848" cy="3168352"/>
          </a:xfrm>
          <a:prstGeom prst="flowChartConnector">
            <a:avLst/>
          </a:prstGeom>
          <a:ln>
            <a:solidFill>
              <a:schemeClr val="tx1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Wingdings" pitchFamily="2" charset="2"/>
              <a:buNone/>
            </a:pPr>
            <a:endParaRPr lang="pl-PL" sz="28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NOWE BIZNESY </a:t>
            </a:r>
          </a:p>
          <a:p>
            <a:pPr algn="ctr">
              <a:buFont typeface="Wingdings" pitchFamily="2" charset="2"/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 PROJEKCIE</a:t>
            </a:r>
          </a:p>
          <a:p>
            <a:pPr algn="ctr">
              <a:buFont typeface="Wingdings" pitchFamily="2" charset="2"/>
              <a:buNone/>
            </a:pPr>
            <a:r>
              <a:rPr lang="pl-PL" sz="28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„Dodaj pieniądze do pomysłu”</a:t>
            </a:r>
          </a:p>
        </p:txBody>
      </p:sp>
    </p:spTree>
    <p:extLst>
      <p:ext uri="{BB962C8B-B14F-4D97-AF65-F5344CB8AC3E}">
        <p14:creationId xmlns:p14="http://schemas.microsoft.com/office/powerpoint/2010/main" xmlns="" val="1301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564904"/>
            <a:ext cx="7857248" cy="2733387"/>
          </a:xfrm>
          <a:prstGeom prst="rect">
            <a:avLst/>
          </a:prstGeom>
        </p:spPr>
      </p:pic>
      <p:sp>
        <p:nvSpPr>
          <p:cNvPr id="5" name="Schemat blokowy: łącznik 11"/>
          <p:cNvSpPr txBox="1">
            <a:spLocks noChangeArrowheads="1"/>
          </p:cNvSpPr>
          <p:nvPr/>
        </p:nvSpPr>
        <p:spPr bwMode="auto">
          <a:xfrm>
            <a:off x="971600" y="1412776"/>
            <a:ext cx="7488832" cy="792088"/>
          </a:xfrm>
          <a:prstGeom prst="flowChartConnector">
            <a:avLst/>
          </a:prstGeom>
          <a:ln w="9525" cap="flat" cmpd="sng" algn="ctr">
            <a:solidFill>
              <a:schemeClr val="tx1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l-PL" sz="1800" b="1" dirty="0" smtClean="0">
                <a:latin typeface="Calibri" panose="020F0502020204030204" pitchFamily="34" charset="0"/>
              </a:rPr>
              <a:t>Trzy Marchewki </a:t>
            </a:r>
          </a:p>
          <a:p>
            <a:pPr algn="ctr">
              <a:buFont typeface="Wingdings" pitchFamily="2" charset="2"/>
              <a:buNone/>
            </a:pPr>
            <a:r>
              <a:rPr lang="pl-PL" sz="1800" b="1" dirty="0" smtClean="0">
                <a:latin typeface="Calibri" panose="020F0502020204030204" pitchFamily="34" charset="0"/>
              </a:rPr>
              <a:t> </a:t>
            </a:r>
            <a:r>
              <a:rPr lang="pl-PL" sz="1800" dirty="0" smtClean="0">
                <a:latin typeface="Calibri" panose="020F0502020204030204" pitchFamily="34" charset="0"/>
              </a:rPr>
              <a:t>ul. Drzewna, Zielona Góra</a:t>
            </a:r>
          </a:p>
          <a:p>
            <a:pPr marL="469900" marR="0" lvl="0" indent="-469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8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014.10.09.-ITAL - KARTON I INNE FIRMY - OBR\PROMEDICA\DSC_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7445866" cy="307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chemat blokowy: łącznik 11"/>
          <p:cNvSpPr txBox="1">
            <a:spLocks noChangeArrowheads="1"/>
          </p:cNvSpPr>
          <p:nvPr/>
        </p:nvSpPr>
        <p:spPr bwMode="auto">
          <a:xfrm>
            <a:off x="971600" y="1412776"/>
            <a:ext cx="7488832" cy="792088"/>
          </a:xfrm>
          <a:prstGeom prst="flowChartConnector">
            <a:avLst/>
          </a:prstGeom>
          <a:ln w="9525" cap="flat" cmpd="sng" algn="ctr">
            <a:solidFill>
              <a:schemeClr val="tx1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pl-PL" sz="1800" b="1" dirty="0" smtClean="0">
                <a:latin typeface="Calibri" panose="020F0502020204030204" pitchFamily="34" charset="0"/>
              </a:rPr>
              <a:t>Pro </a:t>
            </a:r>
            <a:r>
              <a:rPr lang="pl-PL" sz="1800" b="1" dirty="0" err="1" smtClean="0">
                <a:latin typeface="Calibri" panose="020F0502020204030204" pitchFamily="34" charset="0"/>
              </a:rPr>
              <a:t>Medica</a:t>
            </a:r>
            <a:r>
              <a:rPr lang="pl-PL" sz="1800" b="1" dirty="0" smtClean="0">
                <a:latin typeface="Calibri" panose="020F0502020204030204" pitchFamily="34" charset="0"/>
              </a:rPr>
              <a:t> </a:t>
            </a:r>
          </a:p>
          <a:p>
            <a:pPr algn="ctr">
              <a:buNone/>
            </a:pPr>
            <a:r>
              <a:rPr lang="pl-PL" sz="1800" dirty="0" smtClean="0">
                <a:latin typeface="Calibri" panose="020F0502020204030204" pitchFamily="34" charset="0"/>
              </a:rPr>
              <a:t>ul. Szarych Szeregów 1A, Gorzów Wlkp.</a:t>
            </a:r>
          </a:p>
          <a:p>
            <a:pPr marL="469900" marR="0" lvl="0" indent="-469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22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9"/>
          <p:cNvSpPr>
            <a:spLocks noChangeArrowheads="1"/>
          </p:cNvSpPr>
          <p:nvPr/>
        </p:nvSpPr>
        <p:spPr bwMode="auto">
          <a:xfrm>
            <a:off x="4066928" y="3789040"/>
            <a:ext cx="5077072" cy="2160240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800" dirty="0" smtClean="0">
                <a:latin typeface="Calibri" panose="020F0502020204030204" pitchFamily="34" charset="0"/>
              </a:rPr>
              <a:t>wyposażenie warsztatów samochodowych, piekarni, lokali gastronomicznych, sklepów, </a:t>
            </a:r>
            <a:r>
              <a:rPr lang="pl-PL" sz="1800" dirty="0" err="1" smtClean="0">
                <a:latin typeface="Calibri" panose="020F0502020204030204" pitchFamily="34" charset="0"/>
              </a:rPr>
              <a:t>pizzeri</a:t>
            </a:r>
            <a:r>
              <a:rPr lang="pl-PL" sz="1800" dirty="0" smtClean="0">
                <a:latin typeface="Calibri" panose="020F0502020204030204" pitchFamily="34" charset="0"/>
              </a:rPr>
              <a:t>, laboratorium protetycznego, salonu fryzjerskiego, gabinetu </a:t>
            </a:r>
            <a:r>
              <a:rPr lang="pl-PL" sz="1800" dirty="0" err="1" smtClean="0">
                <a:latin typeface="Calibri" panose="020F0502020204030204" pitchFamily="34" charset="0"/>
              </a:rPr>
              <a:t>podologicznego</a:t>
            </a:r>
            <a:endParaRPr lang="pl-PL" sz="1800" b="1" dirty="0">
              <a:latin typeface="Calibri" pitchFamily="34" charset="0"/>
            </a:endParaRPr>
          </a:p>
        </p:txBody>
      </p:sp>
      <p:sp>
        <p:nvSpPr>
          <p:cNvPr id="9" name="Elipsa 9"/>
          <p:cNvSpPr>
            <a:spLocks noChangeArrowheads="1"/>
          </p:cNvSpPr>
          <p:nvPr/>
        </p:nvSpPr>
        <p:spPr bwMode="auto">
          <a:xfrm>
            <a:off x="179512" y="2060848"/>
            <a:ext cx="4789040" cy="3312368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800" dirty="0" smtClean="0">
                <a:latin typeface="Calibri" panose="020F0502020204030204" pitchFamily="34" charset="0"/>
              </a:rPr>
              <a:t>zakup sprzętu do rehabilitacji, sprzętu komputerowego, urządzeń testujących do diagnostyki samochodów, rusztowań, hafciarki, urządzeń protetycznych, kamer badawczych do rur, maszyn do obróbki kamienia, maszyn do obróbki drewna, zakup łodzi</a:t>
            </a:r>
            <a:endParaRPr lang="pl-PL" sz="1800" b="1" dirty="0">
              <a:latin typeface="Calibri" pitchFamily="34" charset="0"/>
            </a:endParaRPr>
          </a:p>
        </p:txBody>
      </p:sp>
      <p:sp>
        <p:nvSpPr>
          <p:cNvPr id="12" name="Elipsa 9"/>
          <p:cNvSpPr>
            <a:spLocks noChangeArrowheads="1"/>
          </p:cNvSpPr>
          <p:nvPr/>
        </p:nvSpPr>
        <p:spPr bwMode="auto">
          <a:xfrm>
            <a:off x="395536" y="5445224"/>
            <a:ext cx="3888432" cy="576064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800" dirty="0" smtClean="0">
                <a:latin typeface="Calibri" panose="020F0502020204030204" pitchFamily="34" charset="0"/>
              </a:rPr>
              <a:t>działania marketingowe</a:t>
            </a:r>
            <a:endParaRPr lang="pl-PL" sz="1800" b="1" dirty="0">
              <a:latin typeface="Calibri" pitchFamily="34" charset="0"/>
            </a:endParaRPr>
          </a:p>
        </p:txBody>
      </p:sp>
      <p:sp>
        <p:nvSpPr>
          <p:cNvPr id="13" name="Schemat blokowy: łącznik 11"/>
          <p:cNvSpPr>
            <a:spLocks noChangeArrowheads="1"/>
          </p:cNvSpPr>
          <p:nvPr/>
        </p:nvSpPr>
        <p:spPr bwMode="auto">
          <a:xfrm>
            <a:off x="971600" y="980728"/>
            <a:ext cx="7056784" cy="1440160"/>
          </a:xfrm>
          <a:prstGeom prst="flowChartConnector">
            <a:avLst/>
          </a:prstGeom>
          <a:ln>
            <a:solidFill>
              <a:schemeClr val="tx1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800" b="1" dirty="0" err="1" smtClean="0">
                <a:latin typeface="Calibri" panose="020F0502020204030204" pitchFamily="34" charset="0"/>
              </a:rPr>
              <a:t>Mikropożyczki</a:t>
            </a:r>
            <a:r>
              <a:rPr lang="pl-PL" sz="1800" b="1" dirty="0" smtClean="0">
                <a:latin typeface="Calibri" panose="020F0502020204030204" pitchFamily="34" charset="0"/>
              </a:rPr>
              <a:t> w projekcie 6.2 </a:t>
            </a:r>
          </a:p>
          <a:p>
            <a:pPr algn="ctr">
              <a:defRPr/>
            </a:pPr>
            <a:r>
              <a:rPr lang="pl-PL" sz="1800" b="1" dirty="0" smtClean="0">
                <a:latin typeface="Calibri" panose="020F0502020204030204" pitchFamily="34" charset="0"/>
              </a:rPr>
              <a:t>„</a:t>
            </a:r>
            <a:r>
              <a:rPr lang="pl-PL" sz="1800" b="1" i="1" dirty="0" smtClean="0">
                <a:latin typeface="Calibri" panose="020F0502020204030204" pitchFamily="34" charset="0"/>
              </a:rPr>
              <a:t>Dodaj pieniądze do pomysłu</a:t>
            </a:r>
            <a:r>
              <a:rPr lang="pl-PL" sz="1800" b="1" dirty="0" smtClean="0">
                <a:latin typeface="Calibri" panose="020F0502020204030204" pitchFamily="34" charset="0"/>
              </a:rPr>
              <a:t>” </a:t>
            </a:r>
          </a:p>
          <a:p>
            <a:pPr algn="ctr">
              <a:defRPr/>
            </a:pPr>
            <a:r>
              <a:rPr lang="pl-PL" sz="1800" b="1" dirty="0" smtClean="0">
                <a:latin typeface="Calibri" panose="020F0502020204030204" pitchFamily="34" charset="0"/>
              </a:rPr>
              <a:t>przeznaczone były na m.in.</a:t>
            </a:r>
            <a:endParaRPr lang="pl-PL" sz="1800" b="1" dirty="0">
              <a:latin typeface="Calibri" pitchFamily="34" charset="0"/>
            </a:endParaRPr>
          </a:p>
        </p:txBody>
      </p:sp>
      <p:sp>
        <p:nvSpPr>
          <p:cNvPr id="15" name="Elipsa 9"/>
          <p:cNvSpPr>
            <a:spLocks noChangeArrowheads="1"/>
          </p:cNvSpPr>
          <p:nvPr/>
        </p:nvSpPr>
        <p:spPr bwMode="auto">
          <a:xfrm>
            <a:off x="4355976" y="2132856"/>
            <a:ext cx="4464496" cy="1800200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800" dirty="0" smtClean="0">
                <a:latin typeface="Calibri" panose="020F0502020204030204" pitchFamily="34" charset="0"/>
              </a:rPr>
              <a:t>zakup towaru do sklepów ze zdrową żywnością, artykułów zoologicznych, książek </a:t>
            </a:r>
            <a:br>
              <a:rPr lang="pl-PL" sz="1800" dirty="0" smtClean="0">
                <a:latin typeface="Calibri" panose="020F0502020204030204" pitchFamily="34" charset="0"/>
              </a:rPr>
            </a:br>
            <a:r>
              <a:rPr lang="pl-PL" sz="1800" dirty="0" smtClean="0">
                <a:latin typeface="Calibri" panose="020F0502020204030204" pitchFamily="34" charset="0"/>
              </a:rPr>
              <a:t>do księgarni, surowca do tartaku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28" descr="lf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3947382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8" name="Rectangle 23"/>
          <p:cNvSpPr>
            <a:spLocks noChangeArrowheads="1"/>
          </p:cNvSpPr>
          <p:nvPr/>
        </p:nvSpPr>
        <p:spPr bwMode="auto">
          <a:xfrm>
            <a:off x="1619672" y="5013176"/>
            <a:ext cx="10801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b="1" i="1" dirty="0">
                <a:solidFill>
                  <a:schemeClr val="bg1"/>
                </a:solidFill>
              </a:rPr>
              <a:t>Żagań</a:t>
            </a:r>
          </a:p>
        </p:txBody>
      </p:sp>
      <p:sp>
        <p:nvSpPr>
          <p:cNvPr id="31750" name="Rectangle 22"/>
          <p:cNvSpPr>
            <a:spLocks noChangeArrowheads="1"/>
          </p:cNvSpPr>
          <p:nvPr/>
        </p:nvSpPr>
        <p:spPr bwMode="auto">
          <a:xfrm>
            <a:off x="1403648" y="2060848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b="1" i="1" dirty="0">
                <a:solidFill>
                  <a:schemeClr val="bg1"/>
                </a:solidFill>
              </a:rPr>
              <a:t>Gorzów</a:t>
            </a:r>
            <a:r>
              <a:rPr lang="pl-PL" b="1" i="1" dirty="0"/>
              <a:t> </a:t>
            </a:r>
            <a:r>
              <a:rPr lang="pl-PL" b="1" i="1" dirty="0">
                <a:solidFill>
                  <a:schemeClr val="bg1"/>
                </a:solidFill>
              </a:rPr>
              <a:t>Wlkp</a:t>
            </a:r>
          </a:p>
        </p:txBody>
      </p:sp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4283968" y="1340768"/>
            <a:ext cx="432047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pl-PL" sz="1600" dirty="0">
              <a:latin typeface="Calibri" panose="020F0502020204030204" pitchFamily="34" charset="0"/>
            </a:endParaRPr>
          </a:p>
          <a:p>
            <a:pPr marL="285750" indent="-285750">
              <a:defRPr/>
            </a:pPr>
            <a:endParaRPr lang="pl-PL" sz="1600" dirty="0" smtClean="0">
              <a:latin typeface="Calibri" panose="020F0502020204030204" pitchFamily="34" charset="0"/>
            </a:endParaRPr>
          </a:p>
          <a:p>
            <a:pPr>
              <a:defRPr/>
            </a:pPr>
            <a:endParaRPr lang="pl-PL" sz="1600" dirty="0" smtClean="0">
              <a:latin typeface="Calibri" panose="020F0502020204030204" pitchFamily="34" charset="0"/>
            </a:endParaRPr>
          </a:p>
          <a:p>
            <a:pPr marL="285750" indent="-285750">
              <a:defRPr/>
            </a:pPr>
            <a:r>
              <a:rPr lang="pl-PL" sz="1600" dirty="0" smtClean="0">
                <a:latin typeface="Calibri" panose="020F0502020204030204" pitchFamily="34" charset="0"/>
              </a:rPr>
              <a:t>        </a:t>
            </a:r>
            <a:endParaRPr lang="pl-PL" sz="1600" dirty="0">
              <a:latin typeface="Calibri" panose="020F0502020204030204" pitchFamily="34" charset="0"/>
            </a:endParaRPr>
          </a:p>
          <a:p>
            <a:pPr>
              <a:defRPr/>
            </a:pPr>
            <a:endParaRPr lang="pl-PL" sz="1600" dirty="0" smtClean="0">
              <a:latin typeface="Calibri" panose="020F050202020403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123728" y="4653136"/>
            <a:ext cx="1439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1" dirty="0" smtClean="0">
                <a:solidFill>
                  <a:schemeClr val="bg1"/>
                </a:solidFill>
              </a:rPr>
              <a:t>Nowa Sól</a:t>
            </a:r>
            <a:endParaRPr lang="pl-PL" b="1" i="1" dirty="0">
              <a:solidFill>
                <a:schemeClr val="bg1"/>
              </a:solidFill>
            </a:endParaRPr>
          </a:p>
        </p:txBody>
      </p:sp>
      <p:sp>
        <p:nvSpPr>
          <p:cNvPr id="10" name="Elipsa 9"/>
          <p:cNvSpPr>
            <a:spLocks noChangeArrowheads="1"/>
          </p:cNvSpPr>
          <p:nvPr/>
        </p:nvSpPr>
        <p:spPr bwMode="auto">
          <a:xfrm>
            <a:off x="2987824" y="1988840"/>
            <a:ext cx="6156176" cy="1080120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pl-PL" sz="1800" b="1" dirty="0" smtClean="0">
                <a:latin typeface="Calibri" panose="020F0502020204030204" pitchFamily="34" charset="0"/>
              </a:rPr>
              <a:t>Punkt Informacyjny ARR S.A. LFP </a:t>
            </a:r>
          </a:p>
          <a:p>
            <a:pPr>
              <a:defRPr/>
            </a:pPr>
            <a:r>
              <a:rPr lang="pl-PL" sz="1400" dirty="0" smtClean="0">
                <a:latin typeface="Calibri" panose="020F0502020204030204" pitchFamily="34" charset="0"/>
              </a:rPr>
              <a:t>Gorzów Wlkp. ul. Kazimierza Wielkiego 1</a:t>
            </a:r>
          </a:p>
          <a:p>
            <a:pPr marL="285750" indent="-285750">
              <a:defRPr/>
            </a:pPr>
            <a:r>
              <a:rPr lang="pl-PL" sz="1400" dirty="0" smtClean="0">
                <a:latin typeface="Calibri" panose="020F0502020204030204" pitchFamily="34" charset="0"/>
              </a:rPr>
              <a:t>tel. 95 739 03 16 e-mail: </a:t>
            </a:r>
            <a:r>
              <a:rPr lang="pl-PL" sz="1400" dirty="0" err="1" smtClean="0">
                <a:latin typeface="Calibri" panose="020F0502020204030204" pitchFamily="34" charset="0"/>
              </a:rPr>
              <a:t>k.szwajkowska@region.zgora.pl</a:t>
            </a:r>
            <a:r>
              <a:rPr lang="pl-PL" sz="1400" dirty="0" smtClean="0">
                <a:latin typeface="Calibri" panose="020F0502020204030204" pitchFamily="34" charset="0"/>
              </a:rPr>
              <a:t> </a:t>
            </a:r>
            <a:endParaRPr lang="pl-PL" sz="1400" b="1" dirty="0">
              <a:latin typeface="Calibri" pitchFamily="34" charset="0"/>
            </a:endParaRPr>
          </a:p>
        </p:txBody>
      </p:sp>
      <p:sp>
        <p:nvSpPr>
          <p:cNvPr id="12" name="Elipsa 11"/>
          <p:cNvSpPr>
            <a:spLocks noChangeArrowheads="1"/>
          </p:cNvSpPr>
          <p:nvPr/>
        </p:nvSpPr>
        <p:spPr bwMode="auto">
          <a:xfrm>
            <a:off x="3707904" y="4149080"/>
            <a:ext cx="5436096" cy="792088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pl-PL" sz="1800" b="1" dirty="0" smtClean="0">
                <a:latin typeface="Calibri" panose="020F0502020204030204" pitchFamily="34" charset="0"/>
              </a:rPr>
              <a:t>Punkt Informacyjny ARR S.A. Żagań</a:t>
            </a:r>
            <a:r>
              <a:rPr lang="pl-PL" sz="1800" dirty="0" smtClean="0">
                <a:latin typeface="Calibri" panose="020F0502020204030204" pitchFamily="34" charset="0"/>
              </a:rPr>
              <a:t> </a:t>
            </a:r>
            <a:br>
              <a:rPr lang="pl-PL" sz="1800" dirty="0" smtClean="0">
                <a:latin typeface="Calibri" panose="020F0502020204030204" pitchFamily="34" charset="0"/>
              </a:rPr>
            </a:br>
            <a:r>
              <a:rPr lang="pl-PL" sz="1400" dirty="0" smtClean="0">
                <a:latin typeface="Calibri" panose="020F0502020204030204" pitchFamily="34" charset="0"/>
              </a:rPr>
              <a:t>Starostwo Powiatowe w Żaganiu  tel. 68 452 72 36 </a:t>
            </a:r>
          </a:p>
        </p:txBody>
      </p:sp>
      <p:sp>
        <p:nvSpPr>
          <p:cNvPr id="13" name="Elipsa 12"/>
          <p:cNvSpPr>
            <a:spLocks noChangeArrowheads="1"/>
          </p:cNvSpPr>
          <p:nvPr/>
        </p:nvSpPr>
        <p:spPr bwMode="auto">
          <a:xfrm>
            <a:off x="2771800" y="5013176"/>
            <a:ext cx="6372200" cy="1008112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l-PL" sz="1800" b="1" dirty="0" smtClean="0">
                <a:latin typeface="Calibri" panose="020F0502020204030204" pitchFamily="34" charset="0"/>
              </a:rPr>
              <a:t>Punkt Informacyjny ARR S.A. Nowa Sól OPZL</a:t>
            </a:r>
            <a:r>
              <a:rPr lang="pl-PL" sz="1800" dirty="0" smtClean="0">
                <a:latin typeface="Calibri" panose="020F0502020204030204" pitchFamily="34" charset="0"/>
              </a:rPr>
              <a:t/>
            </a:r>
            <a:br>
              <a:rPr lang="pl-PL" sz="1800" dirty="0" smtClean="0">
                <a:latin typeface="Calibri" panose="020F0502020204030204" pitchFamily="34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ul. Inżynierska 8  tel. 68 411 44 22  e-mail: </a:t>
            </a:r>
            <a:r>
              <a:rPr lang="pl-PL" sz="14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fundusz@opzl.pl</a:t>
            </a:r>
            <a:endParaRPr lang="pl-PL" sz="14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pl-PL" sz="1200" dirty="0" smtClean="0">
              <a:latin typeface="Calibri" panose="020F0502020204030204" pitchFamily="34" charset="0"/>
            </a:endParaRPr>
          </a:p>
        </p:txBody>
      </p:sp>
      <p:sp>
        <p:nvSpPr>
          <p:cNvPr id="14" name="Elipsa 13"/>
          <p:cNvSpPr>
            <a:spLocks noChangeArrowheads="1"/>
          </p:cNvSpPr>
          <p:nvPr/>
        </p:nvSpPr>
        <p:spPr bwMode="auto">
          <a:xfrm>
            <a:off x="2987824" y="3068960"/>
            <a:ext cx="6156176" cy="1080120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pl-PL" sz="1800" b="1" dirty="0" smtClean="0">
                <a:latin typeface="Calibri" panose="020F0502020204030204" pitchFamily="34" charset="0"/>
              </a:rPr>
              <a:t>ARR S.A. Lubuski Fundusz Pożyczkowy</a:t>
            </a:r>
          </a:p>
          <a:p>
            <a:pPr>
              <a:defRPr/>
            </a:pPr>
            <a:r>
              <a:rPr lang="pl-PL" sz="1400" dirty="0" smtClean="0">
                <a:latin typeface="Calibri" panose="020F0502020204030204" pitchFamily="34" charset="0"/>
              </a:rPr>
              <a:t>ul. Chopina 14, Zielona Góra</a:t>
            </a:r>
          </a:p>
          <a:p>
            <a:pPr marL="285750" indent="-285750">
              <a:defRPr/>
            </a:pPr>
            <a:r>
              <a:rPr lang="pl-PL" sz="1200" dirty="0" smtClean="0">
                <a:latin typeface="Calibri" panose="020F0502020204030204" pitchFamily="34" charset="0"/>
              </a:rPr>
              <a:t> </a:t>
            </a:r>
            <a:r>
              <a:rPr lang="pl-PL" sz="1400" dirty="0" smtClean="0">
                <a:latin typeface="Calibri" panose="020F0502020204030204" pitchFamily="34" charset="0"/>
              </a:rPr>
              <a:t>tel. 68 329 78  31  e- mail:  </a:t>
            </a:r>
            <a:r>
              <a:rPr lang="pl-PL" sz="1400" dirty="0" err="1" smtClean="0">
                <a:latin typeface="Calibri" panose="020F0502020204030204" pitchFamily="34" charset="0"/>
                <a:hlinkClick r:id="rId4"/>
              </a:rPr>
              <a:t>f.pozyczkowy@region.zgora.pl</a:t>
            </a:r>
            <a:endParaRPr lang="pl-PL" sz="1400" dirty="0" smtClean="0">
              <a:latin typeface="Calibri" panose="020F0502020204030204" pitchFamily="34" charset="0"/>
            </a:endParaRPr>
          </a:p>
          <a:p>
            <a:pPr>
              <a:defRPr/>
            </a:pPr>
            <a:endParaRPr lang="pl-PL" sz="1200" dirty="0" smtClean="0">
              <a:latin typeface="Calibri" panose="020F0502020204030204" pitchFamily="34" charset="0"/>
            </a:endParaRPr>
          </a:p>
        </p:txBody>
      </p:sp>
      <p:sp>
        <p:nvSpPr>
          <p:cNvPr id="15" name="Schemat blokowy: łącznik 11"/>
          <p:cNvSpPr>
            <a:spLocks noChangeArrowheads="1"/>
          </p:cNvSpPr>
          <p:nvPr/>
        </p:nvSpPr>
        <p:spPr bwMode="auto">
          <a:xfrm>
            <a:off x="3995936" y="980728"/>
            <a:ext cx="4608512" cy="864096"/>
          </a:xfrm>
          <a:prstGeom prst="flowChartConnector">
            <a:avLst/>
          </a:prstGeom>
          <a:ln>
            <a:solidFill>
              <a:schemeClr val="tx1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800" b="1" dirty="0" smtClean="0">
                <a:latin typeface="Calibri" panose="020F0502020204030204" pitchFamily="34" charset="0"/>
              </a:rPr>
              <a:t>Wnioski o pożyczki przedsiębiorcy mogą składać </a:t>
            </a:r>
            <a:endParaRPr lang="pl-PL" sz="1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9"/>
          <p:cNvSpPr>
            <a:spLocks noChangeArrowheads="1"/>
          </p:cNvSpPr>
          <p:nvPr/>
        </p:nvSpPr>
        <p:spPr bwMode="auto">
          <a:xfrm>
            <a:off x="611560" y="980728"/>
            <a:ext cx="7776864" cy="2304256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dirty="0" smtClean="0">
                <a:latin typeface="Calibri" pitchFamily="34" charset="0"/>
              </a:rPr>
              <a:t>Fundusze są dobrze przygotowane do prowadzenia działań i rozszerzania swojej oferty w ramach projektów nowej perspektywy i programu RPO L-2020</a:t>
            </a:r>
          </a:p>
        </p:txBody>
      </p:sp>
      <p:sp>
        <p:nvSpPr>
          <p:cNvPr id="6" name="Elipsa 9"/>
          <p:cNvSpPr>
            <a:spLocks noChangeArrowheads="1"/>
          </p:cNvSpPr>
          <p:nvPr/>
        </p:nvSpPr>
        <p:spPr bwMode="auto">
          <a:xfrm>
            <a:off x="683568" y="3429000"/>
            <a:ext cx="7704856" cy="2520280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2200" dirty="0" smtClean="0">
                <a:latin typeface="Calibri" pitchFamily="34" charset="0"/>
              </a:rPr>
              <a:t>Doradzają,  prowadzą szkolenia oraz wypełniają </a:t>
            </a:r>
            <a:r>
              <a:rPr lang="pl-PL" sz="2200" dirty="0" smtClean="0">
                <a:latin typeface="Calibri" pitchFamily="34" charset="0"/>
              </a:rPr>
              <a:t>lukę w zakresie dostępu do finansowania nowo powstałych firm</a:t>
            </a:r>
            <a:br>
              <a:rPr lang="pl-PL" sz="2200" dirty="0" smtClean="0">
                <a:latin typeface="Calibri" pitchFamily="34" charset="0"/>
              </a:rPr>
            </a:br>
            <a:r>
              <a:rPr lang="pl-PL" sz="2200" dirty="0" smtClean="0">
                <a:latin typeface="Calibri" pitchFamily="34" charset="0"/>
              </a:rPr>
              <a:t> lub takich, które nie mogą uzyskać dofinansowania w bankach komercyjnych </a:t>
            </a:r>
            <a:br>
              <a:rPr lang="pl-PL" sz="2200" dirty="0" smtClean="0">
                <a:latin typeface="Calibri" pitchFamily="34" charset="0"/>
              </a:rPr>
            </a:br>
            <a:endParaRPr lang="pl-PL" sz="2200" dirty="0" smtClean="0">
              <a:latin typeface="Calibri" pitchFamily="34" charset="0"/>
            </a:endParaRPr>
          </a:p>
        </p:txBody>
      </p:sp>
      <p:sp>
        <p:nvSpPr>
          <p:cNvPr id="9" name="Elipsa 9"/>
          <p:cNvSpPr>
            <a:spLocks noChangeArrowheads="1"/>
          </p:cNvSpPr>
          <p:nvPr/>
        </p:nvSpPr>
        <p:spPr bwMode="auto">
          <a:xfrm>
            <a:off x="3275856" y="2924944"/>
            <a:ext cx="2304256" cy="711696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2000" dirty="0" smtClean="0">
                <a:latin typeface="Calibri" pitchFamily="34" charset="0"/>
              </a:rPr>
              <a:t>ponieważ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6175783" cy="237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230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9"/>
          <p:cNvSpPr>
            <a:spLocks noChangeArrowheads="1"/>
          </p:cNvSpPr>
          <p:nvPr/>
        </p:nvSpPr>
        <p:spPr bwMode="auto">
          <a:xfrm>
            <a:off x="1043608" y="2132856"/>
            <a:ext cx="6840760" cy="783704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600" dirty="0" smtClean="0">
                <a:latin typeface="Arial" charset="0"/>
              </a:rPr>
              <a:t> </a:t>
            </a:r>
            <a:r>
              <a:rPr lang="pl-PL" sz="1800" dirty="0" smtClean="0">
                <a:latin typeface="Calibri" pitchFamily="34" charset="0"/>
              </a:rPr>
              <a:t>działają blisko przedsiębiorców od ponad 20 lat</a:t>
            </a:r>
            <a:endParaRPr lang="pl-PL" sz="1800" b="1" dirty="0">
              <a:latin typeface="Calibri" pitchFamily="34" charset="0"/>
            </a:endParaRPr>
          </a:p>
        </p:txBody>
      </p:sp>
      <p:sp>
        <p:nvSpPr>
          <p:cNvPr id="7" name="Elipsa 9"/>
          <p:cNvSpPr>
            <a:spLocks noChangeArrowheads="1"/>
          </p:cNvSpPr>
          <p:nvPr/>
        </p:nvSpPr>
        <p:spPr bwMode="auto">
          <a:xfrm>
            <a:off x="323528" y="2636912"/>
            <a:ext cx="8280920" cy="1008112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600" dirty="0" smtClean="0">
                <a:latin typeface="Arial" charset="0"/>
              </a:rPr>
              <a:t> </a:t>
            </a:r>
            <a:r>
              <a:rPr lang="pl-PL" sz="1800" dirty="0" smtClean="0">
                <a:latin typeface="Calibri" pitchFamily="34" charset="0"/>
              </a:rPr>
              <a:t>korzystają z funduszy krajowych i unijnych realizując projekty na rzecz wspierania przedsiębiorczości </a:t>
            </a:r>
            <a:br>
              <a:rPr lang="pl-PL" sz="1800" dirty="0" smtClean="0">
                <a:latin typeface="Calibri" pitchFamily="34" charset="0"/>
              </a:rPr>
            </a:br>
            <a:r>
              <a:rPr lang="pl-PL" sz="1800" dirty="0" smtClean="0">
                <a:latin typeface="Calibri" pitchFamily="34" charset="0"/>
              </a:rPr>
              <a:t>w regionie lubuskim</a:t>
            </a:r>
            <a:endParaRPr lang="pl-PL" sz="1800" b="1" dirty="0">
              <a:latin typeface="Calibri" pitchFamily="34" charset="0"/>
            </a:endParaRPr>
          </a:p>
        </p:txBody>
      </p:sp>
      <p:sp>
        <p:nvSpPr>
          <p:cNvPr id="8" name="Elipsa 9"/>
          <p:cNvSpPr>
            <a:spLocks noChangeArrowheads="1"/>
          </p:cNvSpPr>
          <p:nvPr/>
        </p:nvSpPr>
        <p:spPr bwMode="auto">
          <a:xfrm>
            <a:off x="971600" y="3645024"/>
            <a:ext cx="7056784" cy="864096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600" dirty="0" smtClean="0">
                <a:latin typeface="Arial" charset="0"/>
              </a:rPr>
              <a:t> d</a:t>
            </a:r>
            <a:r>
              <a:rPr lang="pl-PL" sz="1800" dirty="0" smtClean="0">
                <a:latin typeface="Calibri" pitchFamily="34" charset="0"/>
              </a:rPr>
              <a:t>ostosowują się do potrzeb klienta, udzielają pożyczek na korzystnych warunkach</a:t>
            </a:r>
            <a:endParaRPr lang="pl-PL" sz="1800" b="1" dirty="0">
              <a:latin typeface="Calibri" pitchFamily="34" charset="0"/>
            </a:endParaRPr>
          </a:p>
        </p:txBody>
      </p:sp>
      <p:sp>
        <p:nvSpPr>
          <p:cNvPr id="9" name="Elipsa 9"/>
          <p:cNvSpPr>
            <a:spLocks noChangeArrowheads="1"/>
          </p:cNvSpPr>
          <p:nvPr/>
        </p:nvSpPr>
        <p:spPr bwMode="auto">
          <a:xfrm>
            <a:off x="323528" y="4437112"/>
            <a:ext cx="8352928" cy="864096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600" dirty="0" smtClean="0">
                <a:latin typeface="Arial" charset="0"/>
              </a:rPr>
              <a:t> w</a:t>
            </a:r>
            <a:r>
              <a:rPr lang="pl-PL" sz="1800" dirty="0" smtClean="0">
                <a:latin typeface="Calibri" pitchFamily="34" charset="0"/>
              </a:rPr>
              <a:t>spółpracują z samorządem województwa lubuskiego</a:t>
            </a:r>
            <a:endParaRPr lang="pl-PL" sz="1800" b="1" dirty="0">
              <a:latin typeface="Calibri" pitchFamily="34" charset="0"/>
            </a:endParaRPr>
          </a:p>
        </p:txBody>
      </p:sp>
      <p:sp>
        <p:nvSpPr>
          <p:cNvPr id="10" name="Schemat blokowy: łącznik 11"/>
          <p:cNvSpPr>
            <a:spLocks noChangeArrowheads="1"/>
          </p:cNvSpPr>
          <p:nvPr/>
        </p:nvSpPr>
        <p:spPr bwMode="auto">
          <a:xfrm>
            <a:off x="395536" y="980728"/>
            <a:ext cx="8208912" cy="1080120"/>
          </a:xfrm>
          <a:prstGeom prst="flowChartConnector">
            <a:avLst/>
          </a:prstGeom>
          <a:ln>
            <a:solidFill>
              <a:schemeClr val="tx1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2200" b="1" dirty="0" smtClean="0">
                <a:latin typeface="Calibri" pitchFamily="34" charset="0"/>
              </a:rPr>
              <a:t>Lubuskie Fundusze Pożyczkowe i </a:t>
            </a:r>
            <a:r>
              <a:rPr lang="pl-PL" sz="2200" b="1" dirty="0" err="1" smtClean="0">
                <a:latin typeface="Calibri" pitchFamily="34" charset="0"/>
              </a:rPr>
              <a:t>Poręczeniowe</a:t>
            </a:r>
            <a:r>
              <a:rPr lang="pl-PL" sz="2200" b="1" dirty="0" smtClean="0">
                <a:latin typeface="Calibri" pitchFamily="34" charset="0"/>
              </a:rPr>
              <a:t> dobrym partnerem w biznesie</a:t>
            </a:r>
            <a:endParaRPr lang="pl-PL" sz="2200" b="1" dirty="0">
              <a:latin typeface="Calibri" pitchFamily="34" charset="0"/>
            </a:endParaRPr>
          </a:p>
        </p:txBody>
      </p:sp>
      <p:sp>
        <p:nvSpPr>
          <p:cNvPr id="11" name="Elipsa 9"/>
          <p:cNvSpPr>
            <a:spLocks noChangeArrowheads="1"/>
          </p:cNvSpPr>
          <p:nvPr/>
        </p:nvSpPr>
        <p:spPr bwMode="auto">
          <a:xfrm>
            <a:off x="899592" y="5013176"/>
            <a:ext cx="7272808" cy="864096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800" dirty="0" smtClean="0">
                <a:latin typeface="Calibri" pitchFamily="34" charset="0"/>
              </a:rPr>
              <a:t>specyfika ich działalności jest wypracowana latami doświadczeń z przedsiębiorcami i instytucjami</a:t>
            </a:r>
            <a:endParaRPr lang="pl-PL" sz="1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lipsa 5"/>
          <p:cNvSpPr>
            <a:spLocks noChangeArrowheads="1"/>
          </p:cNvSpPr>
          <p:nvPr/>
        </p:nvSpPr>
        <p:spPr bwMode="auto">
          <a:xfrm>
            <a:off x="251520" y="2276872"/>
            <a:ext cx="3168352" cy="2664296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pl-PL" sz="1600" b="1" dirty="0" smtClean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pl-PL" sz="1600" b="1" dirty="0" smtClean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pl-PL" sz="1600" b="1" dirty="0" smtClean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pl-PL" sz="1800" dirty="0" smtClean="0">
                <a:latin typeface="Calibri" panose="020F0502020204030204" pitchFamily="34" charset="0"/>
              </a:rPr>
              <a:t>Stowarzyszenie Wspierania Małej Przedsiębiorczości </a:t>
            </a:r>
          </a:p>
          <a:p>
            <a:pPr algn="ctr">
              <a:defRPr/>
            </a:pPr>
            <a:r>
              <a:rPr lang="pl-PL" sz="1800" dirty="0" smtClean="0">
                <a:latin typeface="Calibri" panose="020F0502020204030204" pitchFamily="34" charset="0"/>
              </a:rPr>
              <a:t>w Dobiegniewie</a:t>
            </a:r>
          </a:p>
          <a:p>
            <a:pPr algn="ctr">
              <a:defRPr/>
            </a:pPr>
            <a:endParaRPr lang="pl-PL" sz="1600" dirty="0">
              <a:latin typeface="Calibri" panose="020F0502020204030204" pitchFamily="34" charset="0"/>
            </a:endParaRPr>
          </a:p>
        </p:txBody>
      </p:sp>
      <p:sp>
        <p:nvSpPr>
          <p:cNvPr id="4100" name="Elipsa 7"/>
          <p:cNvSpPr>
            <a:spLocks noChangeArrowheads="1"/>
          </p:cNvSpPr>
          <p:nvPr/>
        </p:nvSpPr>
        <p:spPr bwMode="auto">
          <a:xfrm>
            <a:off x="6084168" y="2348880"/>
            <a:ext cx="2879725" cy="2664296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pl-PL" sz="1600" b="1" dirty="0" smtClean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pl-PL" sz="1600" b="1" dirty="0" smtClean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pl-PL" sz="1600" b="1" dirty="0" smtClean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pl-PL" sz="800" b="1" dirty="0" smtClean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pl-PL" sz="1800" dirty="0" smtClean="0">
                <a:latin typeface="Calibri" panose="020F0502020204030204" pitchFamily="34" charset="0"/>
              </a:rPr>
              <a:t>Fundacja Przedsiębiorczości w Żarach</a:t>
            </a:r>
            <a:endParaRPr lang="pl-PL" sz="1800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pl-PL" b="1" dirty="0"/>
          </a:p>
        </p:txBody>
      </p:sp>
      <p:sp>
        <p:nvSpPr>
          <p:cNvPr id="2" name="Elipsa 9"/>
          <p:cNvSpPr>
            <a:spLocks noChangeArrowheads="1"/>
          </p:cNvSpPr>
          <p:nvPr/>
        </p:nvSpPr>
        <p:spPr bwMode="auto">
          <a:xfrm>
            <a:off x="2699792" y="2060848"/>
            <a:ext cx="3888432" cy="2808312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pl-PL" sz="1600" b="1" dirty="0" smtClean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pl-PL" sz="1600" b="1" dirty="0" smtClean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pl-PL" sz="1600" b="1" dirty="0" smtClean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pl-PL" sz="1800" dirty="0" smtClean="0">
                <a:latin typeface="Calibri" panose="020F0502020204030204" pitchFamily="34" charset="0"/>
              </a:rPr>
              <a:t>Agencja </a:t>
            </a:r>
          </a:p>
          <a:p>
            <a:pPr algn="ctr">
              <a:defRPr/>
            </a:pPr>
            <a:r>
              <a:rPr lang="pl-PL" sz="1800" dirty="0" smtClean="0">
                <a:latin typeface="Calibri" panose="020F0502020204030204" pitchFamily="34" charset="0"/>
              </a:rPr>
              <a:t>Rozwoju Regionalnego S.A. </a:t>
            </a:r>
          </a:p>
          <a:p>
            <a:pPr algn="ctr">
              <a:defRPr/>
            </a:pPr>
            <a:r>
              <a:rPr lang="pl-PL" sz="1800" dirty="0" smtClean="0">
                <a:latin typeface="Calibri" panose="020F0502020204030204" pitchFamily="34" charset="0"/>
              </a:rPr>
              <a:t>Lubuski Fundusz Pożyczkowy</a:t>
            </a:r>
          </a:p>
          <a:p>
            <a:pPr algn="ctr">
              <a:defRPr/>
            </a:pPr>
            <a:r>
              <a:rPr lang="pl-PL" sz="1800" dirty="0" smtClean="0">
                <a:latin typeface="Calibri" panose="020F0502020204030204" pitchFamily="34" charset="0"/>
              </a:rPr>
              <a:t>w Zielonej Górze </a:t>
            </a:r>
          </a:p>
          <a:p>
            <a:pPr algn="ctr">
              <a:defRPr/>
            </a:pPr>
            <a:endParaRPr lang="pl-PL" sz="1500" b="1" dirty="0"/>
          </a:p>
        </p:txBody>
      </p:sp>
      <p:sp>
        <p:nvSpPr>
          <p:cNvPr id="4102" name="Elipsa 10"/>
          <p:cNvSpPr>
            <a:spLocks noChangeArrowheads="1"/>
          </p:cNvSpPr>
          <p:nvPr/>
        </p:nvSpPr>
        <p:spPr bwMode="auto">
          <a:xfrm>
            <a:off x="611560" y="5013176"/>
            <a:ext cx="7777163" cy="1007591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2000" dirty="0" smtClean="0">
                <a:latin typeface="Calibri" panose="020F0502020204030204" pitchFamily="34" charset="0"/>
              </a:rPr>
              <a:t>Ilość pożyczek:    1.277 pożyczek</a:t>
            </a:r>
          </a:p>
          <a:p>
            <a:pPr algn="ctr">
              <a:defRPr/>
            </a:pPr>
            <a:r>
              <a:rPr lang="pl-PL" sz="2000" dirty="0" smtClean="0">
                <a:latin typeface="Calibri" panose="020F0502020204030204" pitchFamily="34" charset="0"/>
              </a:rPr>
              <a:t>Wartość:   79.422.092 zł</a:t>
            </a:r>
            <a:endParaRPr lang="pl-PL" sz="2000" dirty="0">
              <a:latin typeface="Calibri" panose="020F0502020204030204" pitchFamily="34" charset="0"/>
            </a:endParaRPr>
          </a:p>
        </p:txBody>
      </p:sp>
      <p:sp>
        <p:nvSpPr>
          <p:cNvPr id="4103" name="Schemat blokowy: łącznik 11"/>
          <p:cNvSpPr>
            <a:spLocks noChangeArrowheads="1"/>
          </p:cNvSpPr>
          <p:nvPr/>
        </p:nvSpPr>
        <p:spPr bwMode="auto">
          <a:xfrm>
            <a:off x="1259632" y="980728"/>
            <a:ext cx="6696744" cy="1080120"/>
          </a:xfrm>
          <a:prstGeom prst="flowChartConnector">
            <a:avLst/>
          </a:prstGeom>
          <a:ln>
            <a:solidFill>
              <a:schemeClr val="tx1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b="1" dirty="0" smtClean="0">
                <a:latin typeface="Calibri" panose="020F0502020204030204" pitchFamily="34" charset="0"/>
              </a:rPr>
              <a:t>Lubuskie</a:t>
            </a:r>
          </a:p>
          <a:p>
            <a:pPr algn="ctr">
              <a:defRPr/>
            </a:pPr>
            <a:r>
              <a:rPr lang="pl-PL" b="1" dirty="0" smtClean="0">
                <a:latin typeface="Calibri" panose="020F0502020204030204" pitchFamily="34" charset="0"/>
              </a:rPr>
              <a:t> Fundusze Pożyczkowe</a:t>
            </a:r>
            <a:endParaRPr lang="pl-PL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9874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04864"/>
            <a:ext cx="684056" cy="80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780928"/>
            <a:ext cx="18288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9"/>
          <p:cNvSpPr>
            <a:spLocks noChangeArrowheads="1"/>
          </p:cNvSpPr>
          <p:nvPr/>
        </p:nvSpPr>
        <p:spPr bwMode="auto">
          <a:xfrm>
            <a:off x="2411760" y="2060848"/>
            <a:ext cx="4464496" cy="2448272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pl-PL" sz="1600" b="1" dirty="0" smtClean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pl-PL" sz="1600" b="1" dirty="0" smtClean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pl-PL" sz="1600" b="1" dirty="0" smtClean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pl-PL" sz="1800" dirty="0" smtClean="0">
                <a:latin typeface="Calibri" panose="020F0502020204030204" pitchFamily="34" charset="0"/>
              </a:rPr>
              <a:t>Lubuski Fundusz Poręczeń Kredytowych sp. z o.o.</a:t>
            </a:r>
          </a:p>
          <a:p>
            <a:pPr algn="ctr">
              <a:defRPr/>
            </a:pPr>
            <a:r>
              <a:rPr lang="pl-PL" sz="1800" dirty="0" smtClean="0">
                <a:latin typeface="Calibri" panose="020F0502020204030204" pitchFamily="34" charset="0"/>
              </a:rPr>
              <a:t>w Zielonej Górze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492895"/>
            <a:ext cx="1224136" cy="67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chemat blokowy: łącznik 11"/>
          <p:cNvSpPr>
            <a:spLocks noGrp="1" noChangeArrowheads="1"/>
          </p:cNvSpPr>
          <p:nvPr>
            <p:ph idx="1"/>
          </p:nvPr>
        </p:nvSpPr>
        <p:spPr bwMode="auto">
          <a:xfrm>
            <a:off x="467544" y="1052736"/>
            <a:ext cx="8229600" cy="936104"/>
          </a:xfrm>
          <a:prstGeom prst="flowChartConnector">
            <a:avLst/>
          </a:prstGeom>
          <a:ln>
            <a:solidFill>
              <a:schemeClr val="tx1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  <a:defRPr/>
            </a:pPr>
            <a:r>
              <a:rPr lang="pl-PL" sz="2400" b="1" dirty="0" smtClean="0">
                <a:latin typeface="Calibri" panose="020F0502020204030204" pitchFamily="34" charset="0"/>
              </a:rPr>
              <a:t>Lubuski Fundusz Poręczeń Kredytowych</a:t>
            </a:r>
            <a:endParaRPr lang="pl-PL" sz="2400" b="1" dirty="0">
              <a:latin typeface="Calibri" panose="020F0502020204030204" pitchFamily="34" charset="0"/>
            </a:endParaRPr>
          </a:p>
        </p:txBody>
      </p:sp>
      <p:sp>
        <p:nvSpPr>
          <p:cNvPr id="9" name="Elipsa 10"/>
          <p:cNvSpPr>
            <a:spLocks noChangeArrowheads="1"/>
          </p:cNvSpPr>
          <p:nvPr/>
        </p:nvSpPr>
        <p:spPr bwMode="auto">
          <a:xfrm>
            <a:off x="611560" y="4653136"/>
            <a:ext cx="8136904" cy="1296144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pl-PL" sz="800" b="1" dirty="0" smtClean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pl-PL" sz="1800" dirty="0" smtClean="0">
                <a:latin typeface="Calibri" panose="020F0502020204030204" pitchFamily="34" charset="0"/>
              </a:rPr>
              <a:t>Poręcza pożyczki udzielone </a:t>
            </a:r>
          </a:p>
          <a:p>
            <a:pPr algn="ctr">
              <a:defRPr/>
            </a:pPr>
            <a:r>
              <a:rPr lang="pl-PL" sz="1800" dirty="0" smtClean="0">
                <a:latin typeface="Calibri" panose="020F0502020204030204" pitchFamily="34" charset="0"/>
              </a:rPr>
              <a:t>przez Lubuskie Fundusze Pożyczkowe</a:t>
            </a:r>
            <a:endParaRPr lang="pl-PL" sz="1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hemat blokowy: łącznik 11"/>
          <p:cNvSpPr>
            <a:spLocks noChangeArrowheads="1"/>
          </p:cNvSpPr>
          <p:nvPr/>
        </p:nvSpPr>
        <p:spPr bwMode="auto">
          <a:xfrm>
            <a:off x="1979712" y="1268760"/>
            <a:ext cx="4824413" cy="3240360"/>
          </a:xfrm>
          <a:prstGeom prst="flowChartConnector">
            <a:avLst/>
          </a:prstGeom>
          <a:ln>
            <a:solidFill>
              <a:schemeClr val="tx1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3600" b="1" dirty="0">
                <a:latin typeface="Calibri" panose="020F0502020204030204" pitchFamily="34" charset="0"/>
              </a:rPr>
              <a:t>Lubuski </a:t>
            </a:r>
          </a:p>
          <a:p>
            <a:pPr algn="ctr">
              <a:defRPr/>
            </a:pPr>
            <a:r>
              <a:rPr lang="pl-PL" sz="3600" b="1" dirty="0">
                <a:latin typeface="Calibri" panose="020F0502020204030204" pitchFamily="34" charset="0"/>
              </a:rPr>
              <a:t>Fundusz</a:t>
            </a:r>
          </a:p>
          <a:p>
            <a:pPr algn="ctr">
              <a:defRPr/>
            </a:pPr>
            <a:r>
              <a:rPr lang="pl-PL" sz="3600" b="1" dirty="0">
                <a:latin typeface="Calibri" panose="020F0502020204030204" pitchFamily="34" charset="0"/>
              </a:rPr>
              <a:t>Pożyczkowy</a:t>
            </a:r>
          </a:p>
        </p:txBody>
      </p:sp>
      <p:sp>
        <p:nvSpPr>
          <p:cNvPr id="6" name="Elipsa 7"/>
          <p:cNvSpPr>
            <a:spLocks noChangeArrowheads="1"/>
          </p:cNvSpPr>
          <p:nvPr/>
        </p:nvSpPr>
        <p:spPr bwMode="auto">
          <a:xfrm>
            <a:off x="5868144" y="1124744"/>
            <a:ext cx="2879725" cy="1944216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pl-PL" b="1" dirty="0" smtClean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pl-PL" dirty="0" smtClean="0">
                <a:latin typeface="Calibri" panose="020F0502020204030204" pitchFamily="34" charset="0"/>
              </a:rPr>
              <a:t>  2016 </a:t>
            </a:r>
            <a:r>
              <a:rPr lang="pl-PL" dirty="0">
                <a:latin typeface="Calibri" panose="020F0502020204030204" pitchFamily="34" charset="0"/>
              </a:rPr>
              <a:t>rok</a:t>
            </a:r>
            <a:endParaRPr lang="pl-PL" sz="1600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pl-PL" b="1" dirty="0"/>
          </a:p>
        </p:txBody>
      </p:sp>
      <p:sp>
        <p:nvSpPr>
          <p:cNvPr id="7" name="Elipsa 5"/>
          <p:cNvSpPr>
            <a:spLocks noChangeArrowheads="1"/>
          </p:cNvSpPr>
          <p:nvPr/>
        </p:nvSpPr>
        <p:spPr bwMode="auto">
          <a:xfrm>
            <a:off x="251520" y="1124744"/>
            <a:ext cx="2952576" cy="1872208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pl-PL" b="1" dirty="0" smtClean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pl-PL" dirty="0" smtClean="0">
                <a:latin typeface="Calibri" panose="020F0502020204030204" pitchFamily="34" charset="0"/>
              </a:rPr>
              <a:t>2005 rok</a:t>
            </a:r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8" name="Elipsa 9"/>
          <p:cNvSpPr>
            <a:spLocks noChangeArrowheads="1"/>
          </p:cNvSpPr>
          <p:nvPr/>
        </p:nvSpPr>
        <p:spPr bwMode="auto">
          <a:xfrm>
            <a:off x="5796136" y="2780928"/>
            <a:ext cx="3096344" cy="2088232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pl-PL" sz="2300" b="1" dirty="0" smtClean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pl-PL" sz="2300" dirty="0" smtClean="0">
                <a:latin typeface="Calibri" panose="020F0502020204030204" pitchFamily="34" charset="0"/>
              </a:rPr>
              <a:t>kapitał </a:t>
            </a:r>
          </a:p>
          <a:p>
            <a:pPr algn="ctr">
              <a:defRPr/>
            </a:pPr>
            <a:r>
              <a:rPr lang="pl-PL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32,3</a:t>
            </a:r>
            <a:r>
              <a:rPr lang="pl-PL" sz="2800" dirty="0" smtClean="0">
                <a:latin typeface="Calibri" panose="020F0502020204030204" pitchFamily="34" charset="0"/>
              </a:rPr>
              <a:t> mln zł </a:t>
            </a:r>
          </a:p>
          <a:p>
            <a:pPr algn="ctr">
              <a:defRPr/>
            </a:pPr>
            <a:endParaRPr lang="pl-PL" sz="2300" b="1" dirty="0"/>
          </a:p>
        </p:txBody>
      </p:sp>
      <p:sp>
        <p:nvSpPr>
          <p:cNvPr id="9" name="Elipsa 8"/>
          <p:cNvSpPr>
            <a:spLocks noChangeArrowheads="1"/>
          </p:cNvSpPr>
          <p:nvPr/>
        </p:nvSpPr>
        <p:spPr bwMode="auto">
          <a:xfrm>
            <a:off x="179512" y="2780928"/>
            <a:ext cx="2952328" cy="2088232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pl-PL" sz="2300" dirty="0" smtClean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pl-PL" sz="2300" dirty="0" smtClean="0">
                <a:latin typeface="Calibri" panose="020F0502020204030204" pitchFamily="34" charset="0"/>
              </a:rPr>
              <a:t>kapitał </a:t>
            </a:r>
            <a:endParaRPr lang="pl-PL" sz="2300" dirty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pl-PL" sz="2800" dirty="0" smtClean="0">
                <a:latin typeface="Calibri" panose="020F0502020204030204" pitchFamily="34" charset="0"/>
              </a:rPr>
              <a:t>3,7 mln zł</a:t>
            </a:r>
            <a:endParaRPr lang="pl-PL" sz="2800" dirty="0">
              <a:latin typeface="Calibri" panose="020F0502020204030204" pitchFamily="34" charset="0"/>
            </a:endParaRPr>
          </a:p>
        </p:txBody>
      </p:sp>
      <p:sp>
        <p:nvSpPr>
          <p:cNvPr id="10" name="Elipsa 10"/>
          <p:cNvSpPr>
            <a:spLocks noChangeArrowheads="1"/>
          </p:cNvSpPr>
          <p:nvPr/>
        </p:nvSpPr>
        <p:spPr bwMode="auto">
          <a:xfrm>
            <a:off x="539552" y="4653136"/>
            <a:ext cx="7777163" cy="1367631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800" dirty="0">
                <a:latin typeface="Calibri" panose="020F0502020204030204" pitchFamily="34" charset="0"/>
              </a:rPr>
              <a:t>wsparcie dla </a:t>
            </a:r>
            <a:r>
              <a:rPr lang="pl-PL" sz="1800" dirty="0" smtClean="0">
                <a:latin typeface="Calibri" panose="020F0502020204030204" pitchFamily="34" charset="0"/>
              </a:rPr>
              <a:t>mikro, </a:t>
            </a:r>
            <a:r>
              <a:rPr lang="pl-PL" sz="1800" dirty="0">
                <a:latin typeface="Calibri" panose="020F0502020204030204" pitchFamily="34" charset="0"/>
              </a:rPr>
              <a:t>małych </a:t>
            </a:r>
          </a:p>
          <a:p>
            <a:pPr algn="ctr">
              <a:defRPr/>
            </a:pPr>
            <a:r>
              <a:rPr lang="pl-PL" sz="1800" dirty="0">
                <a:latin typeface="Calibri" panose="020F0502020204030204" pitchFamily="34" charset="0"/>
              </a:rPr>
              <a:t>i średnich </a:t>
            </a:r>
            <a:r>
              <a:rPr lang="pl-PL" sz="1800" dirty="0" smtClean="0">
                <a:latin typeface="Calibri" panose="020F0502020204030204" pitchFamily="34" charset="0"/>
              </a:rPr>
              <a:t>przedsiębiorstw oraz osób zamierzających rozpocząć działalność gospodarczą w naszym regionie</a:t>
            </a:r>
            <a:endParaRPr lang="pl-PL" sz="1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a 9"/>
          <p:cNvSpPr>
            <a:spLocks noChangeArrowheads="1"/>
          </p:cNvSpPr>
          <p:nvPr/>
        </p:nvSpPr>
        <p:spPr bwMode="auto">
          <a:xfrm>
            <a:off x="179512" y="2060848"/>
            <a:ext cx="7056784" cy="1224136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600" dirty="0" smtClean="0">
                <a:latin typeface="Arial" charset="0"/>
              </a:rPr>
              <a:t> </a:t>
            </a:r>
            <a:r>
              <a:rPr lang="pl-PL" sz="1800" dirty="0" smtClean="0">
                <a:latin typeface="Calibri" pitchFamily="34" charset="0"/>
              </a:rPr>
              <a:t>Sektorowy Program Operacyjny</a:t>
            </a:r>
          </a:p>
          <a:p>
            <a:pPr algn="ctr">
              <a:defRPr/>
            </a:pPr>
            <a:r>
              <a:rPr lang="pl-PL" sz="1800" dirty="0" smtClean="0">
                <a:latin typeface="Calibri" pitchFamily="34" charset="0"/>
              </a:rPr>
              <a:t> Wzrost Konkurencyjności Przedsiębiorstw </a:t>
            </a:r>
          </a:p>
          <a:p>
            <a:pPr algn="ctr">
              <a:defRPr/>
            </a:pPr>
            <a:r>
              <a:rPr lang="pl-PL" sz="1800" dirty="0" smtClean="0">
                <a:latin typeface="Calibri" pitchFamily="34" charset="0"/>
              </a:rPr>
              <a:t>5 mln zł</a:t>
            </a:r>
            <a:endParaRPr lang="pl-PL" sz="1800" dirty="0">
              <a:latin typeface="Calibri" pitchFamily="34" charset="0"/>
            </a:endParaRPr>
          </a:p>
        </p:txBody>
      </p:sp>
      <p:sp>
        <p:nvSpPr>
          <p:cNvPr id="10" name="Elipsa 9"/>
          <p:cNvSpPr>
            <a:spLocks noChangeArrowheads="1"/>
          </p:cNvSpPr>
          <p:nvPr/>
        </p:nvSpPr>
        <p:spPr bwMode="auto">
          <a:xfrm>
            <a:off x="1835696" y="3140968"/>
            <a:ext cx="7056784" cy="792088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800" dirty="0" smtClean="0">
                <a:latin typeface="Calibri" pitchFamily="34" charset="0"/>
              </a:rPr>
              <a:t>Lubuski Regionalny Program Operacyjny</a:t>
            </a:r>
          </a:p>
          <a:p>
            <a:pPr algn="ctr">
              <a:defRPr/>
            </a:pPr>
            <a:r>
              <a:rPr lang="pl-PL" sz="1800" dirty="0" smtClean="0">
                <a:latin typeface="Calibri" pitchFamily="34" charset="0"/>
              </a:rPr>
              <a:t>16,3 mln zł</a:t>
            </a:r>
            <a:r>
              <a:rPr lang="pl-PL" sz="2000" dirty="0" smtClean="0">
                <a:latin typeface="Calibri" pitchFamily="34" charset="0"/>
              </a:rPr>
              <a:t> </a:t>
            </a:r>
            <a:endParaRPr lang="pl-PL" sz="2000" dirty="0">
              <a:latin typeface="Calibri" pitchFamily="34" charset="0"/>
            </a:endParaRPr>
          </a:p>
        </p:txBody>
      </p:sp>
      <p:sp>
        <p:nvSpPr>
          <p:cNvPr id="11" name="Elipsa 9"/>
          <p:cNvSpPr>
            <a:spLocks noChangeArrowheads="1"/>
          </p:cNvSpPr>
          <p:nvPr/>
        </p:nvSpPr>
        <p:spPr bwMode="auto">
          <a:xfrm>
            <a:off x="179512" y="3861048"/>
            <a:ext cx="7128792" cy="1152128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800" dirty="0" smtClean="0">
                <a:latin typeface="Calibri" pitchFamily="34" charset="0"/>
              </a:rPr>
              <a:t>Polska Agencja Rozwoju Przedsiębiorczości </a:t>
            </a:r>
          </a:p>
          <a:p>
            <a:pPr algn="ctr">
              <a:defRPr/>
            </a:pPr>
            <a:r>
              <a:rPr lang="pl-PL" sz="1800" dirty="0" smtClean="0">
                <a:latin typeface="Calibri" pitchFamily="34" charset="0"/>
              </a:rPr>
              <a:t>i Starostwo Powiatowe w Nowej Soli</a:t>
            </a:r>
            <a:r>
              <a:rPr lang="pl-PL" sz="2000" dirty="0" smtClean="0"/>
              <a:t> </a:t>
            </a:r>
          </a:p>
          <a:p>
            <a:pPr algn="ctr">
              <a:defRPr/>
            </a:pPr>
            <a:r>
              <a:rPr lang="pl-PL" sz="2000" dirty="0" smtClean="0">
                <a:latin typeface="Calibri" pitchFamily="34" charset="0"/>
              </a:rPr>
              <a:t>1,9 mln zł</a:t>
            </a:r>
            <a:endParaRPr lang="pl-PL" sz="2000" dirty="0">
              <a:latin typeface="Calibri" pitchFamily="34" charset="0"/>
            </a:endParaRPr>
          </a:p>
        </p:txBody>
      </p:sp>
      <p:sp>
        <p:nvSpPr>
          <p:cNvPr id="12" name="Elipsa 9"/>
          <p:cNvSpPr>
            <a:spLocks noChangeArrowheads="1"/>
          </p:cNvSpPr>
          <p:nvPr/>
        </p:nvSpPr>
        <p:spPr bwMode="auto">
          <a:xfrm>
            <a:off x="1691680" y="5013176"/>
            <a:ext cx="7056784" cy="1080120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800" dirty="0" smtClean="0">
                <a:latin typeface="Calibri" pitchFamily="34" charset="0"/>
              </a:rPr>
              <a:t>Europejski Fundusz Społeczny</a:t>
            </a:r>
          </a:p>
          <a:p>
            <a:pPr algn="ctr">
              <a:defRPr/>
            </a:pPr>
            <a:r>
              <a:rPr lang="pl-PL" sz="1800" dirty="0" smtClean="0">
                <a:latin typeface="Calibri" pitchFamily="34" charset="0"/>
              </a:rPr>
              <a:t> Program Operacyjny Kapitał Ludzki</a:t>
            </a:r>
          </a:p>
          <a:p>
            <a:pPr algn="ctr">
              <a:defRPr/>
            </a:pPr>
            <a:r>
              <a:rPr lang="pl-PL" sz="2000" dirty="0" smtClean="0">
                <a:latin typeface="Calibri" pitchFamily="34" charset="0"/>
              </a:rPr>
              <a:t>2,2 mln zł</a:t>
            </a:r>
            <a:endParaRPr lang="pl-PL" sz="2000" dirty="0">
              <a:latin typeface="Calibri" pitchFamily="34" charset="0"/>
            </a:endParaRPr>
          </a:p>
        </p:txBody>
      </p:sp>
      <p:sp>
        <p:nvSpPr>
          <p:cNvPr id="13" name="Schemat blokowy: łącznik 11"/>
          <p:cNvSpPr>
            <a:spLocks noChangeArrowheads="1"/>
          </p:cNvSpPr>
          <p:nvPr/>
        </p:nvSpPr>
        <p:spPr bwMode="auto">
          <a:xfrm>
            <a:off x="1043608" y="908720"/>
            <a:ext cx="7056784" cy="1224136"/>
          </a:xfrm>
          <a:prstGeom prst="flowChartConnector">
            <a:avLst/>
          </a:prstGeom>
          <a:ln>
            <a:solidFill>
              <a:schemeClr val="tx1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b="1" dirty="0" smtClean="0">
                <a:latin typeface="Calibri" pitchFamily="34" charset="0"/>
              </a:rPr>
              <a:t>Kapitał</a:t>
            </a:r>
          </a:p>
          <a:p>
            <a:pPr algn="ctr">
              <a:defRPr/>
            </a:pPr>
            <a:r>
              <a:rPr lang="pl-PL" b="1" dirty="0" smtClean="0">
                <a:latin typeface="Calibri" pitchFamily="34" charset="0"/>
              </a:rPr>
              <a:t>Lubuskiego Funduszu Pożyczkowego</a:t>
            </a:r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9"/>
          <p:cNvSpPr>
            <a:spLocks noChangeArrowheads="1"/>
          </p:cNvSpPr>
          <p:nvPr/>
        </p:nvSpPr>
        <p:spPr bwMode="auto">
          <a:xfrm>
            <a:off x="251520" y="3573016"/>
            <a:ext cx="4248472" cy="1080120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2000" dirty="0" smtClean="0">
                <a:latin typeface="Calibri" pitchFamily="34" charset="0"/>
              </a:rPr>
              <a:t>Maksymalnie 400 tys. PLN </a:t>
            </a:r>
          </a:p>
          <a:p>
            <a:pPr algn="ctr">
              <a:defRPr/>
            </a:pPr>
            <a:r>
              <a:rPr lang="pl-PL" sz="2000" dirty="0" smtClean="0">
                <a:latin typeface="Calibri" pitchFamily="34" charset="0"/>
              </a:rPr>
              <a:t>do 7 lat</a:t>
            </a:r>
            <a:endParaRPr lang="pl-PL" sz="2000" dirty="0">
              <a:latin typeface="Calibri" pitchFamily="34" charset="0"/>
            </a:endParaRPr>
          </a:p>
        </p:txBody>
      </p:sp>
      <p:sp>
        <p:nvSpPr>
          <p:cNvPr id="9" name="Elipsa 9"/>
          <p:cNvSpPr>
            <a:spLocks noChangeArrowheads="1"/>
          </p:cNvSpPr>
          <p:nvPr/>
        </p:nvSpPr>
        <p:spPr bwMode="auto">
          <a:xfrm>
            <a:off x="179512" y="2276872"/>
            <a:ext cx="3888432" cy="1152128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pl-PL" sz="1800" dirty="0" smtClean="0">
              <a:latin typeface="Calibri" pitchFamily="34" charset="0"/>
            </a:endParaRPr>
          </a:p>
          <a:p>
            <a:pPr algn="ctr">
              <a:defRPr/>
            </a:pPr>
            <a:r>
              <a:rPr lang="pl-PL" sz="2000" dirty="0" smtClean="0">
                <a:latin typeface="Calibri" pitchFamily="34" charset="0"/>
              </a:rPr>
              <a:t>Pożyczka inwestycyjna</a:t>
            </a:r>
            <a:endParaRPr lang="pl-PL" sz="2000" dirty="0">
              <a:latin typeface="Calibri" pitchFamily="34" charset="0"/>
            </a:endParaRPr>
          </a:p>
        </p:txBody>
      </p:sp>
      <p:sp>
        <p:nvSpPr>
          <p:cNvPr id="12" name="Elipsa 9"/>
          <p:cNvSpPr>
            <a:spLocks noChangeArrowheads="1"/>
          </p:cNvSpPr>
          <p:nvPr/>
        </p:nvSpPr>
        <p:spPr bwMode="auto">
          <a:xfrm>
            <a:off x="4644008" y="3573016"/>
            <a:ext cx="4176464" cy="1008112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2000" dirty="0" smtClean="0">
                <a:latin typeface="Calibri" pitchFamily="34" charset="0"/>
              </a:rPr>
              <a:t>Maksymalnie 120 tys. PLN </a:t>
            </a:r>
          </a:p>
          <a:p>
            <a:pPr algn="ctr">
              <a:defRPr/>
            </a:pPr>
            <a:r>
              <a:rPr lang="pl-PL" sz="2000" dirty="0" smtClean="0">
                <a:latin typeface="Calibri" pitchFamily="34" charset="0"/>
              </a:rPr>
              <a:t>Do 3 lat</a:t>
            </a:r>
            <a:endParaRPr lang="pl-PL" sz="2000" dirty="0">
              <a:latin typeface="Calibri" pitchFamily="34" charset="0"/>
            </a:endParaRPr>
          </a:p>
        </p:txBody>
      </p:sp>
      <p:sp>
        <p:nvSpPr>
          <p:cNvPr id="13" name="Schemat blokowy: łącznik 11"/>
          <p:cNvSpPr>
            <a:spLocks noChangeArrowheads="1"/>
          </p:cNvSpPr>
          <p:nvPr/>
        </p:nvSpPr>
        <p:spPr bwMode="auto">
          <a:xfrm>
            <a:off x="1043608" y="1052736"/>
            <a:ext cx="7056784" cy="1224136"/>
          </a:xfrm>
          <a:prstGeom prst="flowChartConnector">
            <a:avLst/>
          </a:prstGeom>
          <a:ln>
            <a:solidFill>
              <a:schemeClr val="tx1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b="1" dirty="0" smtClean="0">
                <a:latin typeface="Calibri" pitchFamily="34" charset="0"/>
              </a:rPr>
              <a:t>Pożyczki </a:t>
            </a:r>
          </a:p>
          <a:p>
            <a:pPr algn="ctr">
              <a:defRPr/>
            </a:pPr>
            <a:r>
              <a:rPr lang="pl-PL" b="1" dirty="0" smtClean="0">
                <a:latin typeface="Calibri" pitchFamily="34" charset="0"/>
              </a:rPr>
              <a:t>Lubuskiego Funduszu Pożyczkowego</a:t>
            </a:r>
            <a:endParaRPr lang="pl-PL" b="1" dirty="0">
              <a:latin typeface="Calibri" pitchFamily="34" charset="0"/>
            </a:endParaRPr>
          </a:p>
        </p:txBody>
      </p:sp>
      <p:sp>
        <p:nvSpPr>
          <p:cNvPr id="14" name="Elipsa 9"/>
          <p:cNvSpPr>
            <a:spLocks noChangeArrowheads="1"/>
          </p:cNvSpPr>
          <p:nvPr/>
        </p:nvSpPr>
        <p:spPr bwMode="auto">
          <a:xfrm>
            <a:off x="1763688" y="4797152"/>
            <a:ext cx="5616624" cy="1008112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sz="1800" dirty="0" smtClean="0">
                <a:solidFill>
                  <a:schemeClr val="tx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Karencj</a:t>
            </a:r>
            <a:r>
              <a:rPr lang="pl-PL" sz="1800" dirty="0" smtClean="0"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w spłacie kapitału do 6 miesięcy</a:t>
            </a:r>
          </a:p>
        </p:txBody>
      </p:sp>
      <p:sp>
        <p:nvSpPr>
          <p:cNvPr id="15" name="Elipsa 9"/>
          <p:cNvSpPr>
            <a:spLocks noChangeArrowheads="1"/>
          </p:cNvSpPr>
          <p:nvPr/>
        </p:nvSpPr>
        <p:spPr bwMode="auto">
          <a:xfrm>
            <a:off x="4932040" y="2276872"/>
            <a:ext cx="3888432" cy="1152128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pl-PL" sz="1800" dirty="0" smtClean="0">
              <a:latin typeface="Calibri" pitchFamily="34" charset="0"/>
            </a:endParaRPr>
          </a:p>
          <a:p>
            <a:pPr algn="ctr">
              <a:defRPr/>
            </a:pPr>
            <a:r>
              <a:rPr lang="pl-PL" sz="2000" dirty="0" smtClean="0">
                <a:latin typeface="Calibri" pitchFamily="34" charset="0"/>
              </a:rPr>
              <a:t>Pożyczka obrotowa</a:t>
            </a:r>
            <a:endParaRPr lang="pl-PL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hemat blokowy: łącznik 11"/>
          <p:cNvSpPr>
            <a:spLocks noGrp="1" noChangeArrowheads="1"/>
          </p:cNvSpPr>
          <p:nvPr>
            <p:ph idx="1"/>
          </p:nvPr>
        </p:nvSpPr>
        <p:spPr bwMode="auto">
          <a:xfrm>
            <a:off x="971600" y="1124744"/>
            <a:ext cx="7488832" cy="1224136"/>
          </a:xfrm>
          <a:prstGeom prst="flowChartConnector">
            <a:avLst/>
          </a:prstGeom>
          <a:ln>
            <a:solidFill>
              <a:schemeClr val="tx1"/>
            </a:solidFill>
            <a:prstDash val="solid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  <a:defRPr/>
            </a:pPr>
            <a:r>
              <a:rPr lang="pl-PL" sz="2400" b="1" dirty="0" smtClean="0">
                <a:latin typeface="Calibri" pitchFamily="34" charset="0"/>
              </a:rPr>
              <a:t>Warunki pożyczek </a:t>
            </a:r>
          </a:p>
          <a:p>
            <a:pPr algn="ctr">
              <a:buNone/>
              <a:defRPr/>
            </a:pPr>
            <a:r>
              <a:rPr lang="pl-PL" sz="2400" b="1" dirty="0" smtClean="0">
                <a:latin typeface="Calibri" pitchFamily="34" charset="0"/>
              </a:rPr>
              <a:t>Lubuskiego Funduszu Pożyczkowego</a:t>
            </a:r>
            <a:endParaRPr lang="pl-PL" sz="2400" b="1" dirty="0">
              <a:latin typeface="Calibri" pitchFamily="34" charset="0"/>
            </a:endParaRPr>
          </a:p>
        </p:txBody>
      </p:sp>
      <p:sp>
        <p:nvSpPr>
          <p:cNvPr id="5" name="Elipsa 4"/>
          <p:cNvSpPr>
            <a:spLocks noChangeArrowheads="1"/>
          </p:cNvSpPr>
          <p:nvPr/>
        </p:nvSpPr>
        <p:spPr bwMode="auto">
          <a:xfrm>
            <a:off x="971600" y="2924944"/>
            <a:ext cx="2952328" cy="1296144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pl-PL" sz="2000" dirty="0" smtClean="0">
              <a:latin typeface="Calibri" pitchFamily="34" charset="0"/>
            </a:endParaRPr>
          </a:p>
          <a:p>
            <a:pPr algn="ctr">
              <a:defRPr/>
            </a:pPr>
            <a:r>
              <a:rPr lang="pl-PL" sz="2000" dirty="0" smtClean="0">
                <a:latin typeface="Calibri" pitchFamily="34" charset="0"/>
              </a:rPr>
              <a:t>oprocentowanie</a:t>
            </a:r>
            <a:endParaRPr lang="pl-PL" sz="2000" b="1" dirty="0">
              <a:latin typeface="Calibri" pitchFamily="34" charset="0"/>
            </a:endParaRPr>
          </a:p>
        </p:txBody>
      </p:sp>
      <p:sp>
        <p:nvSpPr>
          <p:cNvPr id="6" name="Elipsa 5"/>
          <p:cNvSpPr>
            <a:spLocks noChangeArrowheads="1"/>
          </p:cNvSpPr>
          <p:nvPr/>
        </p:nvSpPr>
        <p:spPr bwMode="auto">
          <a:xfrm>
            <a:off x="1547664" y="4725144"/>
            <a:ext cx="2520280" cy="720080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2000" dirty="0" smtClean="0">
                <a:latin typeface="Calibri" pitchFamily="34" charset="0"/>
              </a:rPr>
              <a:t>prowizja</a:t>
            </a:r>
            <a:endParaRPr lang="pl-PL" sz="2000" b="1" dirty="0">
              <a:latin typeface="Calibri" pitchFamily="34" charset="0"/>
            </a:endParaRPr>
          </a:p>
        </p:txBody>
      </p:sp>
      <p:sp>
        <p:nvSpPr>
          <p:cNvPr id="9" name="Elipsa 8"/>
          <p:cNvSpPr>
            <a:spLocks noChangeArrowheads="1"/>
          </p:cNvSpPr>
          <p:nvPr/>
        </p:nvSpPr>
        <p:spPr bwMode="auto">
          <a:xfrm>
            <a:off x="3491880" y="2492896"/>
            <a:ext cx="4896544" cy="1872208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200000"/>
              </a:lnSpc>
              <a:spcBef>
                <a:spcPts val="0"/>
              </a:spcBef>
              <a:defRPr/>
            </a:pPr>
            <a:r>
              <a:rPr lang="pl-PL" sz="1800" dirty="0" smtClean="0">
                <a:latin typeface="Calibri" pitchFamily="34" charset="0"/>
              </a:rPr>
              <a:t>● </a:t>
            </a:r>
            <a:r>
              <a:rPr lang="pl-PL" sz="2000" dirty="0" smtClean="0">
                <a:latin typeface="Calibri" pitchFamily="34" charset="0"/>
              </a:rPr>
              <a:t>firmy poniżej roku od 5,83%</a:t>
            </a:r>
          </a:p>
          <a:p>
            <a:pPr algn="ctr">
              <a:lnSpc>
                <a:spcPct val="200000"/>
              </a:lnSpc>
              <a:spcBef>
                <a:spcPts val="0"/>
              </a:spcBef>
              <a:defRPr/>
            </a:pPr>
            <a:r>
              <a:rPr lang="pl-PL" sz="2000" dirty="0" smtClean="0">
                <a:latin typeface="Calibri" pitchFamily="34" charset="0"/>
              </a:rPr>
              <a:t> ● firmy powyżej roku od 2,83%</a:t>
            </a:r>
          </a:p>
          <a:p>
            <a:pPr algn="ctr">
              <a:defRPr/>
            </a:pPr>
            <a:endParaRPr lang="pl-PL" sz="1400" dirty="0" smtClean="0"/>
          </a:p>
          <a:p>
            <a:pPr algn="ctr">
              <a:defRPr/>
            </a:pPr>
            <a:endParaRPr lang="pl-PL" sz="1800" b="1" dirty="0">
              <a:latin typeface="Calibri" pitchFamily="34" charset="0"/>
            </a:endParaRPr>
          </a:p>
        </p:txBody>
      </p:sp>
      <p:sp>
        <p:nvSpPr>
          <p:cNvPr id="10" name="Elipsa 9"/>
          <p:cNvSpPr>
            <a:spLocks noChangeArrowheads="1"/>
          </p:cNvSpPr>
          <p:nvPr/>
        </p:nvSpPr>
        <p:spPr bwMode="auto">
          <a:xfrm>
            <a:off x="3779912" y="4581128"/>
            <a:ext cx="4536504" cy="936104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2000" dirty="0" smtClean="0">
                <a:latin typeface="Calibri" pitchFamily="34" charset="0"/>
              </a:rPr>
              <a:t>od 1,0% do 2,0% </a:t>
            </a:r>
          </a:p>
          <a:p>
            <a:pPr algn="ctr">
              <a:defRPr/>
            </a:pPr>
            <a:r>
              <a:rPr lang="pl-PL" sz="2000" dirty="0" smtClean="0">
                <a:latin typeface="Calibri" pitchFamily="34" charset="0"/>
              </a:rPr>
              <a:t>kwoty przyznanej pożyczki</a:t>
            </a:r>
            <a:endParaRPr lang="pl-PL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emat">
  <a:themeElements>
    <a:clrScheme name="schemat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schemat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chemat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emat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emat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emat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emat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emat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emat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emat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emat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Office\Szablony\schemat.pot</Template>
  <TotalTime>7381</TotalTime>
  <Words>789</Words>
  <Application>Microsoft Office PowerPoint</Application>
  <PresentationFormat>Pokaz na ekranie (4:3)</PresentationFormat>
  <Paragraphs>227</Paragraphs>
  <Slides>28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schemat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</vt:vector>
  </TitlesOfParts>
  <Company>ARR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tytułu slajdu</dc:title>
  <dc:creator>Piotr Raczykowski</dc:creator>
  <cp:lastModifiedBy>arr</cp:lastModifiedBy>
  <cp:revision>777</cp:revision>
  <cp:lastPrinted>2014-10-03T09:05:14Z</cp:lastPrinted>
  <dcterms:created xsi:type="dcterms:W3CDTF">2005-11-16T07:55:31Z</dcterms:created>
  <dcterms:modified xsi:type="dcterms:W3CDTF">2016-04-18T08:14:54Z</dcterms:modified>
</cp:coreProperties>
</file>