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35820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Tekst tytułowy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765175"/>
            <a:ext cx="8496300" cy="5184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Rysunek1.jpg" descr="C:\Documents and Settings\D.Potrubacz\Pulpit\Rysunek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611187" y="1557337"/>
            <a:ext cx="7993063" cy="400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2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ctr">
              <a:defRPr sz="2200" b="1">
                <a:solidFill>
                  <a:srgbClr val="147CC1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ctr">
              <a:defRPr sz="22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ctr">
              <a:defRPr sz="22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REWITALIZACJA</a:t>
            </a:r>
          </a:p>
          <a:p>
            <a:pPr algn="ctr">
              <a:defRPr sz="22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w świetle Wytycznych w zakresie rewitalizacji </a:t>
            </a:r>
            <a:br/>
            <a:r>
              <a:t>w programach operacyjnych na lata 2014-2020 </a:t>
            </a:r>
            <a:br/>
            <a:r>
              <a:t>i Ustawy z dnia 9 października 2015 r. </a:t>
            </a:r>
            <a:br/>
            <a:endParaRPr sz="2400"/>
          </a:p>
          <a:p>
            <a:pPr algn="ctr">
              <a:defRPr sz="1200">
                <a:solidFill>
                  <a:srgbClr val="147CC2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2400"/>
          </a:p>
          <a:p>
            <a:pPr algn="ctr">
              <a:defRPr sz="1200">
                <a:latin typeface="Verdana"/>
                <a:ea typeface="Verdana"/>
                <a:cs typeface="Verdana"/>
                <a:sym typeface="Verdana"/>
              </a:defRPr>
            </a:pPr>
            <a:endParaRPr sz="2400"/>
          </a:p>
          <a:p>
            <a:pPr algn="ctr">
              <a:defRPr sz="1200">
                <a:latin typeface="Verdana"/>
                <a:ea typeface="Verdana"/>
                <a:cs typeface="Verdana"/>
                <a:sym typeface="Verdana"/>
              </a:defRPr>
            </a:pPr>
            <a:endParaRPr sz="2400"/>
          </a:p>
          <a:p>
            <a:pPr algn="ctr">
              <a:defRPr sz="1200">
                <a:latin typeface="Verdana"/>
                <a:ea typeface="Verdana"/>
                <a:cs typeface="Verdana"/>
                <a:sym typeface="Verdana"/>
              </a:defRPr>
            </a:pPr>
            <a:endParaRPr sz="2400"/>
          </a:p>
          <a:p>
            <a:pPr algn="ctr">
              <a:defRPr sz="1200">
                <a:latin typeface="Verdana"/>
                <a:ea typeface="Verdana"/>
                <a:cs typeface="Verdana"/>
                <a:sym typeface="Verdana"/>
              </a:defRPr>
            </a:pPr>
            <a:endParaRPr sz="2400"/>
          </a:p>
        </p:txBody>
      </p:sp>
      <p:pic>
        <p:nvPicPr>
          <p:cNvPr id="23" name="logo_FE_Pomoc_techniczna_rgb-1.jpg" descr="D:\e.laskowska\Desktop\REWITALIZACJA\logotypy, wytyczne oznaczania\logo_FE_Pomoc_techniczna_rgb-1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6725" y="5965825"/>
            <a:ext cx="1514475" cy="8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UE_FS_rgb-1.jpg" descr="D:\e.laskowska\Desktop\REWITALIZACJA\logotypy, wytyczne oznaczania\UE_FS_rgb-1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00875" y="6126162"/>
            <a:ext cx="1603375" cy="523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428625" y="985836"/>
            <a:ext cx="8286750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428625" y="6484332"/>
            <a:ext cx="8286750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8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2387600" y="330517"/>
            <a:ext cx="6343650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Wytyczne w zakresie rewitalizacji </a:t>
            </a:r>
            <a:br/>
            <a:r>
              <a:t>w programach operacyjnych na lata 2014-2020</a:t>
            </a:r>
          </a:p>
        </p:txBody>
      </p:sp>
      <p:sp>
        <p:nvSpPr>
          <p:cNvPr id="80" name="Shape 80"/>
          <p:cNvSpPr/>
          <p:nvPr/>
        </p:nvSpPr>
        <p:spPr>
          <a:xfrm>
            <a:off x="175516" y="1030603"/>
            <a:ext cx="8792967" cy="581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pl-PL" sz="15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Elementy programów rewitalizacji:</a:t>
            </a:r>
            <a:endParaRPr lang="pl-PL" sz="15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powiązania z dokumentami strategicznymi i planistycznymi gminy</a:t>
            </a:r>
            <a:r>
              <a:rPr lang="pl-PL" sz="15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diagnoza </a:t>
            </a: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czynników i zjawisk kryzysowych oraz skala i charakter potrzeb rewitalizacyjnych;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zasięg przestrzenny, czyli delimitacja obszaru/obszarów rewitalizacji (program rewitalizacji łącznie nie obejmuje więcej niż̇ 20% powierzchni gminy i dotyczy liczby ludności nie większej niż̇ 30% jej mieszkańców);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wizja stanu obszaru po przeprowadzeniu rewitalizacji (planowany efekt rewitalizacji);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 rewitalizacji oraz odpowiadające zidentyfikowanym potrzebom rewitalizacyjnym kierunki działań́ mających na celu eliminację lub ograniczenie negatywnych zjawisk;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lista planowanych, podstawowych projektów i przedsięwzięć́ rewitalizacyjnych wraz z ich opisami;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charakterystyka pozostałych rodzajów przedsięwzięć́ rewitalizacyjnych realizujących kierunki działań́;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mechanizmy zapewnienia komplementarności miedzy poszczególnymi projektami/przedsięwzięciami rewitalizacyjnymi;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indykatywne ramy finansowe;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mechanizmy włączenia mieszkańców, przedsiębiorców i innych podmiotów i grup aktywnych na terenie gminy w proces rewitalizacji;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 realizacji (wdrażania) programu rewitalizacji;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5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 monitoringu i oceny skuteczności działań́ i system wprowadzania modyfikacji w reakcji na zmiany w otoczeniu programu.</a:t>
            </a:r>
          </a:p>
          <a:p>
            <a:pPr algn="just">
              <a:defRPr sz="1550">
                <a:solidFill>
                  <a:srgbClr val="FF9300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" name="Shape 83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4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5508625" y="779462"/>
            <a:ext cx="3067050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Ustawa o rewitalizacji </a:t>
            </a:r>
          </a:p>
        </p:txBody>
      </p:sp>
      <p:sp>
        <p:nvSpPr>
          <p:cNvPr id="86" name="Shape 86"/>
          <p:cNvSpPr/>
          <p:nvPr/>
        </p:nvSpPr>
        <p:spPr>
          <a:xfrm>
            <a:off x="974725" y="1484312"/>
            <a:ext cx="7489825" cy="440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Ustawa o rewitalizacji </a:t>
            </a:r>
            <a:r>
              <a:rPr b="0"/>
              <a:t>została uchwalona przez Sejm RP w dniu   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9 października 2015 r. </a:t>
            </a:r>
          </a:p>
          <a:p>
            <a:pPr algn="just">
              <a:spcBef>
                <a:spcPts val="6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spcBef>
                <a:spcPts val="600"/>
              </a:spcBef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ustawa ma charakter zbioru narzędzi, służących prowadzeniu efektywnych procesów rewitalizacji;</a:t>
            </a:r>
          </a:p>
          <a:p>
            <a:pPr algn="just">
              <a:spcBef>
                <a:spcPts val="6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spcBef>
                <a:spcPts val="600"/>
              </a:spcBef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jej interesariuszami są mieszkańcy, władze publiczne, w tym samorządowe, organizacje społeczne, przedsiębiorcy;</a:t>
            </a:r>
          </a:p>
          <a:p>
            <a:pPr algn="just">
              <a:spcBef>
                <a:spcPts val="600"/>
              </a:spcBef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spcBef>
                <a:spcPts val="600"/>
              </a:spcBef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celem dokumentu jest stworzenie ram prawnych dla skutecznych procesów rewitalizacyjnych, które zachęcać będą podmioty publiczne i prywatne do współpracy i koncentracji środków i działań na obszarach zdegradowanych.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9" name="Shape 89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190625" y="1844675"/>
            <a:ext cx="6842125" cy="3279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spcBef>
                <a:spcPts val="300"/>
              </a:spcBef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Rewitalizacja</a:t>
            </a:r>
            <a:r>
              <a:rPr b="0"/>
              <a:t> stanowi proces wyprowadzania ze stanu kryzysowego obszarów zdegradowanych, prowadzony w sposób kompleksowy, poprzez zintegrowane działania na rzecz lokalnej społeczności, przestrzeni i gospodarki, skoncentrowane terytorialnie, prowadzone przez interesariuszy rewitalizacji na podstawie gminnego programu rewitalizacji.</a:t>
            </a:r>
          </a:p>
          <a:p>
            <a:pPr algn="ctr">
              <a:spcBef>
                <a:spcPts val="700"/>
              </a:spcBef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ctr">
              <a:spcBef>
                <a:spcPts val="300"/>
              </a:spcBef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WAŻNE:</a:t>
            </a:r>
            <a:r>
              <a:rPr b="0"/>
              <a:t> </a:t>
            </a:r>
            <a:r>
              <a:t>Partycypacja</a:t>
            </a:r>
            <a:r>
              <a:rPr b="0"/>
              <a:t> </a:t>
            </a:r>
          </a:p>
          <a:p>
            <a:pPr algn="ctr">
              <a:spcBef>
                <a:spcPts val="7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just">
              <a:spcBef>
                <a:spcPts val="3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Gmina przygotowuje, koordynuje i tworzy warunki do prowadzenia rewitalizacji, ale </a:t>
            </a:r>
            <a:r>
              <a:rPr u="sng"/>
              <a:t>rewitalizacja prowadzona jest przez wielu interesariuszy</a:t>
            </a:r>
          </a:p>
        </p:txBody>
      </p:sp>
      <p:pic>
        <p:nvPicPr>
          <p:cNvPr id="91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4340225" y="779462"/>
            <a:ext cx="4464050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Rewitalizacja – definicja ustawowa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Shape 95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017587" y="1412875"/>
            <a:ext cx="7442201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pl-P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Główni interesariusze rewitalizacji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mieszkańcy obszaru rewitalizacji oraz właściciele, użytkownicy wieczyści nieruchomości i podmioty zarządzające nieruchomościami znajdującymi się na tym obszarze </a:t>
            </a:r>
            <a:r>
              <a:rPr lang="pl-P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(…);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mieszkańcy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gminy inni niż wymienieni w pkt 1;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podmioty prowadzące lub zamierzające prowadzić na obszarze gminy działalność gospodarczą;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podmioty prowadzące lub zamierzające prowadzić na obszarze gminy działalność społeczną, w tym organizacje pozarządowe </a:t>
            </a:r>
            <a:r>
              <a:rPr lang="pl-PL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grupy nieformalne;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jednostki samorządu terytorialnego i ich jednostki organizacyjne;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organy władzy publicznej;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podmioty, inne niż wymienione w pkt 6, realizujące na obszarze rewitalizacji uprawnienia Skarbu Państwa.</a:t>
            </a:r>
          </a:p>
        </p:txBody>
      </p:sp>
      <p:pic>
        <p:nvPicPr>
          <p:cNvPr id="97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5372100" y="779462"/>
            <a:ext cx="324044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Interesariusze rewitalizacji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2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3890962" y="779462"/>
            <a:ext cx="482441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Partycypacja w procesie rewitalizacji</a:t>
            </a:r>
          </a:p>
        </p:txBody>
      </p:sp>
      <p:sp>
        <p:nvSpPr>
          <p:cNvPr id="104" name="Shape 104"/>
          <p:cNvSpPr/>
          <p:nvPr/>
        </p:nvSpPr>
        <p:spPr>
          <a:xfrm>
            <a:off x="684212" y="1341437"/>
            <a:ext cx="8070851" cy="419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Generalna zasada:</a:t>
            </a:r>
          </a:p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partycypacja obejmuje cały proces rewitalizacji</a:t>
            </a:r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Partycypacja społeczna obejmuje przygotowanie, prowadzenie i ocenę rewitalizacji w sposób zapewniający </a:t>
            </a:r>
            <a:r>
              <a:rPr b="1"/>
              <a:t>aktywny udział interesariuszy</a:t>
            </a:r>
            <a:r>
              <a:t>, </a:t>
            </a:r>
            <a:br/>
            <a:r>
              <a:t>w tym poprzez:</a:t>
            </a:r>
          </a:p>
          <a:p>
            <a:pPr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udział w konsultacjach społecznych</a:t>
            </a:r>
          </a:p>
          <a:p>
            <a:pPr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udział w pracach Komitetu Rewitalizacji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Władze Gminy:</a:t>
            </a:r>
          </a:p>
          <a:p>
            <a:pPr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zapewniają wszystkim interesariuszom możliwość wypowiedzenia się w trakcie przygotowania, prowadzenia i oceny procesu rewitalizacji;</a:t>
            </a:r>
          </a:p>
          <a:p>
            <a:pPr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poznają potrzeby i oczekiwania interesariuszy;</a:t>
            </a:r>
          </a:p>
          <a:p>
            <a:pPr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prowadzą działania edukacyjne, informacyjne o celach i istocie rewitalizacji;</a:t>
            </a:r>
          </a:p>
          <a:p>
            <a:pPr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prowadzą dialog, integrują wokół rewitalizacji;</a:t>
            </a:r>
          </a:p>
          <a:p>
            <a:pPr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zapewniają udział interesariuszy w opracowaniu dokumentów - zwłaszcza GPR;</a:t>
            </a:r>
          </a:p>
          <a:p>
            <a:pPr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wspierają oddolne inicjatywy.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8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hape 109"/>
          <p:cNvSpPr/>
          <p:nvPr/>
        </p:nvSpPr>
        <p:spPr>
          <a:xfrm>
            <a:off x="5691187" y="779462"/>
            <a:ext cx="291306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Konsultacje społeczne</a:t>
            </a:r>
          </a:p>
        </p:txBody>
      </p:sp>
      <p:sp>
        <p:nvSpPr>
          <p:cNvPr id="110" name="Shape 110"/>
          <p:cNvSpPr/>
          <p:nvPr/>
        </p:nvSpPr>
        <p:spPr>
          <a:xfrm>
            <a:off x="650875" y="1341437"/>
            <a:ext cx="7953375" cy="426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Konsultacje społeczne:</a:t>
            </a:r>
          </a:p>
          <a:p>
            <a:pPr algn="ctr">
              <a:defRPr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ctr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Regulacje dążą do zapewnienia jak największej skuteczności konsultacji, dając gminie pewną swobodę co do jej form</a:t>
            </a:r>
          </a:p>
          <a:p>
            <a:pPr algn="ctr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>
              <a:defRPr sz="1600" u="sng">
                <a:latin typeface="Verdana"/>
                <a:ea typeface="Verdana"/>
                <a:cs typeface="Verdana"/>
                <a:sym typeface="Verdana"/>
              </a:defRPr>
            </a:pPr>
            <a:r>
              <a:t>Obowiązkowe</a:t>
            </a:r>
            <a:r>
              <a:rPr u="none"/>
              <a:t>: zbieranie uwag w postaci papierowej lub elektronicznej (mail, BIP) i dodatkowo co najmniej dwie z katalogu innych form (spotkania, debaty, warsztaty, spacery studyjne, ankiety, wywiady, wykorzystanie grup przedstawicielskich, zbieranie uwag ustnych). </a:t>
            </a:r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u="none"/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Kluczowe kwestie:</a:t>
            </a:r>
          </a:p>
          <a:p>
            <a:pPr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ułatwianie zrozumienia prezentowanych treści i odniesienia się do nich (język, wizualizacje itd.);</a:t>
            </a:r>
          </a:p>
          <a:p>
            <a:pPr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prowadzenie konsultacji na obszarze rewitalizacji lub w jego najbliższym sąsiedztwie;</a:t>
            </a:r>
          </a:p>
          <a:p>
            <a:pPr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określenie szczegółowych terminów prowadzenia konsultacji;</a:t>
            </a:r>
          </a:p>
          <a:p>
            <a:pPr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podsumowanie po każdej z form konsultacji.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4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5651500" y="738187"/>
            <a:ext cx="253152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Komitet Rewitalizacji</a:t>
            </a:r>
          </a:p>
        </p:txBody>
      </p:sp>
      <p:sp>
        <p:nvSpPr>
          <p:cNvPr id="116" name="Shape 116"/>
          <p:cNvSpPr/>
          <p:nvPr/>
        </p:nvSpPr>
        <p:spPr>
          <a:xfrm>
            <a:off x="1114425" y="1989137"/>
            <a:ext cx="7058025" cy="250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Komitet Rewitalizacji stanowi </a:t>
            </a:r>
            <a:r>
              <a:rPr b="1"/>
              <a:t>forum współpracy i dialogu interesariuszy z organami gminy </a:t>
            </a:r>
            <a:r>
              <a:t>w sprawach dotyczących przygotowania, prowadzenia i oceny rewitalizacji oraz </a:t>
            </a:r>
            <a:r>
              <a:rPr b="1"/>
              <a:t>pełni funkcję opiniodawczo - doradczą </a:t>
            </a:r>
            <a:r>
              <a:t>wójta, burmistrza albo prezydenta miasta.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Zasady wyznaczania składu oraz zasady działania Komitetu Rewitalizacji ustala się uwzględniając powyższą funkcję Komitetu oraz </a:t>
            </a:r>
            <a:r>
              <a:rPr b="1"/>
              <a:t>zapewniając wyłanianie przez interesariuszy ich przedstawicieli.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0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/>
        </p:nvSpPr>
        <p:spPr>
          <a:xfrm>
            <a:off x="5651500" y="738187"/>
            <a:ext cx="253152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Komitet Rewitalizacji</a:t>
            </a:r>
          </a:p>
        </p:txBody>
      </p:sp>
      <p:sp>
        <p:nvSpPr>
          <p:cNvPr id="122" name="Shape 122"/>
          <p:cNvSpPr/>
          <p:nvPr/>
        </p:nvSpPr>
        <p:spPr>
          <a:xfrm>
            <a:off x="1042987" y="1557337"/>
            <a:ext cx="7394576" cy="371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Uchwała rady gminy o zasadach wyznaczania składu i zasadach działania KR – poprzedzona konsultacjami</a:t>
            </a:r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ctr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Powołanie przez wójta/burmistrza/prezydenta miasta </a:t>
            </a:r>
            <a:br/>
            <a:r>
              <a:t>Komitetu Rewitalizacji</a:t>
            </a:r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Przedstawiciele gminy i jej jednostek w KR są wyłączani z głosowań dot. stanowisk wobec dokumentów opracowanych przez wójta/ burmistrza/ prezydenta miasta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Komitet opiniuje ocenę aktualności i stopnia realizacji GPR (opracowywaną przez wójta co najmniej raz na 3 lata)</a:t>
            </a:r>
          </a:p>
        </p:txBody>
      </p:sp>
      <p:sp>
        <p:nvSpPr>
          <p:cNvPr id="123" name="Shape 123"/>
          <p:cNvSpPr/>
          <p:nvPr/>
        </p:nvSpPr>
        <p:spPr>
          <a:xfrm rot="5400000">
            <a:off x="4333875" y="2243137"/>
            <a:ext cx="476250" cy="40322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25400">
            <a:solidFill>
              <a:srgbClr val="0070C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7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3470275" y="779462"/>
            <a:ext cx="5145048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Obszar zdegradowany / obszar rewitalizacji</a:t>
            </a:r>
          </a:p>
        </p:txBody>
      </p:sp>
      <p:sp>
        <p:nvSpPr>
          <p:cNvPr id="129" name="Shape 129"/>
          <p:cNvSpPr/>
          <p:nvPr/>
        </p:nvSpPr>
        <p:spPr>
          <a:xfrm>
            <a:off x="914400" y="2565400"/>
            <a:ext cx="7394575" cy="165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Obszar zdegradowany oraz obszar rewitalizacji </a:t>
            </a:r>
          </a:p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ctr"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wyznaczane są w drodze uchwały przez radę gminy</a:t>
            </a:r>
          </a:p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z własnej inicjatywy lub na wniosek wójta/burmistrza/prezydenta miasta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979487" y="1341437"/>
            <a:ext cx="7185026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Obszar zdegradowany</a:t>
            </a:r>
            <a:r>
              <a:rPr b="0"/>
              <a:t>:</a:t>
            </a:r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Obszar gminy znajdujący się w stanie kryzysowym z powodu koncentracji negatywnych zjawisk społecznych, w szczególności bezrobocia, ubóstwa, przestępczości, niskiego poziomu edukacji lub kapitału społecznego, a także niewystarczającego poziomu uczestnictwa w życiu publicznym i kulturalnym, </a:t>
            </a:r>
            <a:r>
              <a:rPr u="sng"/>
              <a:t>na którym występuje ponadto jedno z niżej wymienionych negatywnych zjawisk</a:t>
            </a:r>
            <a:r>
              <a:t>:</a:t>
            </a:r>
            <a:endParaRPr sz="800"/>
          </a:p>
          <a:p>
            <a:pPr algn="just"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gospodarczych (m.in. niski stopień przedsiębiorczości, słaba kondycja lokalnych przedsiębiorstw);</a:t>
            </a:r>
          </a:p>
          <a:p>
            <a:pPr algn="just"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środowiskowych (m.in. przekroczenia standardów jakości środowiska, obecność niebezpiecznych odpadów);</a:t>
            </a:r>
          </a:p>
          <a:p>
            <a:pPr algn="just"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przestrzenno-funkcjonalnych (m.in. niewystarczające wyposażenie </a:t>
            </a:r>
            <a:br/>
            <a:r>
              <a:t>w infrastrukturę techniczną i społeczną lub jej zły stan techniczny, brak dostępu do podstawowych usług, niski poziom obsługi komunikacyjnej);</a:t>
            </a:r>
          </a:p>
          <a:p>
            <a:pPr algn="just"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technicznych (m.in. degradacja stanu technicznego obiektów budowlanych, brak rozwiązań technicznych umożliwiających efektywne korzystanie z obiektów budowlanych).</a:t>
            </a:r>
          </a:p>
        </p:txBody>
      </p:sp>
      <p:pic>
        <p:nvPicPr>
          <p:cNvPr id="134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5435600" y="779462"/>
            <a:ext cx="2706648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Obszar zdegradowany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8312" y="119157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0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4043362" y="547687"/>
            <a:ext cx="4572001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pl-PL" sz="16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Rewitalizacja jako odpowiedź na kryzys miast</a:t>
            </a:r>
            <a:endParaRPr lang="pl-PL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2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09751" y="1872001"/>
            <a:ext cx="9394805" cy="4231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979487" y="1773237"/>
            <a:ext cx="7185026" cy="313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Obszar rewitalizacji</a:t>
            </a:r>
            <a:r>
              <a:rPr b="0"/>
              <a:t>:</a:t>
            </a:r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Obszar obejmujący całość lub część obszaru zdegradowanego, cechujący się szczególną koncentracją negatywnych zjawisk społecznych, na którym z uwagi na istotne znaczenie dla rozwoju lokalnego gmina zamierza prowadzić rewitalizację. 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UWAGA: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Obszar ten może być podzielony na podobszary, również takie, które nie mają wspólnych granic, ale nie może być: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większy niż 20% powierzchni gminy;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zamieszkały przez więcej niż 30% liczby mieszkańców gminy.</a:t>
            </a:r>
          </a:p>
        </p:txBody>
      </p:sp>
      <p:pic>
        <p:nvPicPr>
          <p:cNvPr id="140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5695950" y="779462"/>
            <a:ext cx="236642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Obszar rewitalizacji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974725" y="1557337"/>
            <a:ext cx="7186613" cy="386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Wniosek o wyznaczenie obszaru zdegradowanego (OZ) </a:t>
            </a:r>
            <a:br/>
            <a:r>
              <a:t>i obszaru rewitalizacji (OR):</a:t>
            </a:r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buSzPct val="100000"/>
              <a:buChar char="-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zawiera mapę tych obszarów w skali co najmniej 1:5000;</a:t>
            </a:r>
          </a:p>
          <a:p>
            <a:pPr algn="just">
              <a:buSzPct val="100000"/>
              <a:buChar char="-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posiada załącznik w postaci diagnozy potwierdzającej spełnienie przez OZ i OR przesłanek ich wyznaczenia;</a:t>
            </a:r>
          </a:p>
          <a:p>
            <a:pPr algn="just">
              <a:buSzPct val="100000"/>
              <a:buChar char="-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jego złożenie poprzedzone jest konsultacjami społecznymi projektu uchwały wyznaczającej OZ i OR.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UWAGA: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Jeżeli w studium uwarunkowań i kierunków zagospodarowania przestrzennego gminy lub innym dokumencie strategicznym dotyczącym rozwoju gminy, przyjętym uchwałą rady gminy, określono obszary charakteryzujące się cechami OZ lub OR, dopuszcza się podjęcie uchwały w sprawie wyznaczenia OZ i OR bez konieczności sporządzania i załączenia do wniosku diagnozy.</a:t>
            </a:r>
          </a:p>
        </p:txBody>
      </p:sp>
      <p:pic>
        <p:nvPicPr>
          <p:cNvPr id="146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5651500" y="779462"/>
            <a:ext cx="251515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Wyznaczenie OZ i OR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019175" y="2300287"/>
            <a:ext cx="7186613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Dla wyznaczonego obszaru rewitalizacji sporządzany jest </a:t>
            </a:r>
            <a:br/>
            <a:r>
              <a:t>i przyjmowany przez radę gminy w drodze uchwały</a:t>
            </a:r>
          </a:p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/>
            </a:r>
            <a:br/>
            <a:r>
              <a:rPr b="1"/>
              <a:t>Gminny program rewitalizacji (GPR)</a:t>
            </a:r>
          </a:p>
          <a:p>
            <a:pPr algn="just">
              <a:defRPr>
                <a:latin typeface="Verdana"/>
                <a:ea typeface="Verdana"/>
                <a:cs typeface="Verdana"/>
                <a:sym typeface="Verdana"/>
              </a:defRPr>
            </a:pPr>
            <a:endParaRPr b="1"/>
          </a:p>
          <a:p>
            <a:pPr algn="just">
              <a:defRPr>
                <a:latin typeface="Verdana"/>
                <a:ea typeface="Verdana"/>
                <a:cs typeface="Verdana"/>
                <a:sym typeface="Verdana"/>
              </a:defRPr>
            </a:pPr>
            <a:endParaRPr b="1"/>
          </a:p>
          <a:p>
            <a:pPr algn="just">
              <a:defRPr>
                <a:latin typeface="Verdana"/>
                <a:ea typeface="Verdana"/>
                <a:cs typeface="Verdana"/>
                <a:sym typeface="Verdana"/>
              </a:defRPr>
            </a:pPr>
            <a:endParaRPr b="1"/>
          </a:p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- GPR nie stanowi aktu prawa miejscowego -</a:t>
            </a:r>
          </a:p>
        </p:txBody>
      </p:sp>
      <p:pic>
        <p:nvPicPr>
          <p:cNvPr id="152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5146675" y="779462"/>
            <a:ext cx="3489782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Gminny program rewitalizacji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57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6275387" y="741362"/>
            <a:ext cx="183034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Zawartość GPR</a:t>
            </a:r>
          </a:p>
        </p:txBody>
      </p:sp>
      <p:grpSp>
        <p:nvGrpSpPr>
          <p:cNvPr id="161" name="Group 161"/>
          <p:cNvGrpSpPr/>
          <p:nvPr/>
        </p:nvGrpSpPr>
        <p:grpSpPr>
          <a:xfrm>
            <a:off x="1116012" y="2009775"/>
            <a:ext cx="3240088" cy="504825"/>
            <a:chOff x="0" y="0"/>
            <a:chExt cx="3240087" cy="504825"/>
          </a:xfrm>
        </p:grpSpPr>
        <p:sp>
          <p:nvSpPr>
            <p:cNvPr id="159" name="Shape 159"/>
            <p:cNvSpPr/>
            <p:nvPr/>
          </p:nvSpPr>
          <p:spPr>
            <a:xfrm>
              <a:off x="0" y="0"/>
              <a:ext cx="3240088" cy="504825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24633" y="16192"/>
              <a:ext cx="3190821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Opis powiązań GPR z dokumentami strategicznymi gminy</a:t>
              </a:r>
            </a:p>
          </p:txBody>
        </p:sp>
      </p:grpSp>
      <p:grpSp>
        <p:nvGrpSpPr>
          <p:cNvPr id="164" name="Group 164"/>
          <p:cNvGrpSpPr/>
          <p:nvPr/>
        </p:nvGrpSpPr>
        <p:grpSpPr>
          <a:xfrm>
            <a:off x="1116012" y="1412875"/>
            <a:ext cx="3240088" cy="503238"/>
            <a:chOff x="0" y="0"/>
            <a:chExt cx="3240087" cy="503237"/>
          </a:xfrm>
        </p:grpSpPr>
        <p:sp>
          <p:nvSpPr>
            <p:cNvPr id="162" name="Shape 162"/>
            <p:cNvSpPr/>
            <p:nvPr/>
          </p:nvSpPr>
          <p:spPr>
            <a:xfrm>
              <a:off x="0" y="0"/>
              <a:ext cx="3240088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24556" y="110648"/>
              <a:ext cx="3190976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Szczegółowa diagnoza OR</a:t>
              </a:r>
            </a:p>
          </p:txBody>
        </p:sp>
      </p:grpSp>
      <p:grpSp>
        <p:nvGrpSpPr>
          <p:cNvPr id="167" name="Group 167"/>
          <p:cNvGrpSpPr/>
          <p:nvPr/>
        </p:nvGrpSpPr>
        <p:grpSpPr>
          <a:xfrm>
            <a:off x="4964112" y="1371123"/>
            <a:ext cx="3241676" cy="586741"/>
            <a:chOff x="0" y="0"/>
            <a:chExt cx="3241675" cy="586740"/>
          </a:xfrm>
        </p:grpSpPr>
        <p:sp>
          <p:nvSpPr>
            <p:cNvPr id="165" name="Shape 165"/>
            <p:cNvSpPr/>
            <p:nvPr/>
          </p:nvSpPr>
          <p:spPr>
            <a:xfrm>
              <a:off x="0" y="41751"/>
              <a:ext cx="3241675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1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4556" y="0"/>
              <a:ext cx="3192563" cy="586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Opis struktury zarządzania realizacją GPR, wraz ze wskazaniem kosztów i harmonogramem</a:t>
              </a:r>
            </a:p>
          </p:txBody>
        </p:sp>
      </p:grpSp>
      <p:grpSp>
        <p:nvGrpSpPr>
          <p:cNvPr id="170" name="Group 170"/>
          <p:cNvGrpSpPr/>
          <p:nvPr/>
        </p:nvGrpSpPr>
        <p:grpSpPr>
          <a:xfrm>
            <a:off x="1116012" y="2644775"/>
            <a:ext cx="3240088" cy="504825"/>
            <a:chOff x="0" y="0"/>
            <a:chExt cx="3240087" cy="504825"/>
          </a:xfrm>
        </p:grpSpPr>
        <p:sp>
          <p:nvSpPr>
            <p:cNvPr id="168" name="Shape 168"/>
            <p:cNvSpPr/>
            <p:nvPr/>
          </p:nvSpPr>
          <p:spPr>
            <a:xfrm>
              <a:off x="0" y="0"/>
              <a:ext cx="3240088" cy="504825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24633" y="16192"/>
              <a:ext cx="3190821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Opis wizji i stanu obszaru po przeprowadzeniu rewitalizacji</a:t>
              </a:r>
            </a:p>
          </p:txBody>
        </p:sp>
      </p:grpSp>
      <p:grpSp>
        <p:nvGrpSpPr>
          <p:cNvPr id="173" name="Group 173"/>
          <p:cNvGrpSpPr/>
          <p:nvPr/>
        </p:nvGrpSpPr>
        <p:grpSpPr>
          <a:xfrm>
            <a:off x="1116012" y="3295650"/>
            <a:ext cx="3240088" cy="503238"/>
            <a:chOff x="0" y="0"/>
            <a:chExt cx="3240087" cy="503237"/>
          </a:xfrm>
        </p:grpSpPr>
        <p:sp>
          <p:nvSpPr>
            <p:cNvPr id="171" name="Shape 171"/>
            <p:cNvSpPr/>
            <p:nvPr/>
          </p:nvSpPr>
          <p:spPr>
            <a:xfrm>
              <a:off x="0" y="0"/>
              <a:ext cx="3240088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24556" y="110648"/>
              <a:ext cx="3190976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Cele, kierunki działań</a:t>
              </a:r>
            </a:p>
          </p:txBody>
        </p:sp>
      </p:grpSp>
      <p:grpSp>
        <p:nvGrpSpPr>
          <p:cNvPr id="176" name="Group 176"/>
          <p:cNvGrpSpPr/>
          <p:nvPr/>
        </p:nvGrpSpPr>
        <p:grpSpPr>
          <a:xfrm>
            <a:off x="1116012" y="3957637"/>
            <a:ext cx="3240088" cy="503238"/>
            <a:chOff x="0" y="0"/>
            <a:chExt cx="3240087" cy="503237"/>
          </a:xfrm>
        </p:grpSpPr>
        <p:sp>
          <p:nvSpPr>
            <p:cNvPr id="174" name="Shape 174"/>
            <p:cNvSpPr/>
            <p:nvPr/>
          </p:nvSpPr>
          <p:spPr>
            <a:xfrm>
              <a:off x="0" y="0"/>
              <a:ext cx="3240088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24556" y="110648"/>
              <a:ext cx="3190976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Opis przedsięwzięć rewitalizacyjnych</a:t>
              </a:r>
            </a:p>
          </p:txBody>
        </p:sp>
      </p:grpSp>
      <p:grpSp>
        <p:nvGrpSpPr>
          <p:cNvPr id="179" name="Group 179"/>
          <p:cNvGrpSpPr/>
          <p:nvPr/>
        </p:nvGrpSpPr>
        <p:grpSpPr>
          <a:xfrm>
            <a:off x="1116012" y="4581525"/>
            <a:ext cx="3240088" cy="503238"/>
            <a:chOff x="0" y="0"/>
            <a:chExt cx="3240087" cy="503237"/>
          </a:xfrm>
        </p:grpSpPr>
        <p:sp>
          <p:nvSpPr>
            <p:cNvPr id="177" name="Shape 177"/>
            <p:cNvSpPr/>
            <p:nvPr/>
          </p:nvSpPr>
          <p:spPr>
            <a:xfrm>
              <a:off x="0" y="0"/>
              <a:ext cx="3240088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24556" y="15398"/>
              <a:ext cx="3190976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Mechanizmy integrowania działań oraz przedsięwzięć rewitalizacyjnych</a:t>
              </a:r>
            </a:p>
          </p:txBody>
        </p:sp>
      </p:grpSp>
      <p:grpSp>
        <p:nvGrpSpPr>
          <p:cNvPr id="182" name="Group 182"/>
          <p:cNvGrpSpPr/>
          <p:nvPr/>
        </p:nvGrpSpPr>
        <p:grpSpPr>
          <a:xfrm>
            <a:off x="4964112" y="3295650"/>
            <a:ext cx="3241676" cy="503238"/>
            <a:chOff x="0" y="0"/>
            <a:chExt cx="3241675" cy="503237"/>
          </a:xfrm>
        </p:grpSpPr>
        <p:sp>
          <p:nvSpPr>
            <p:cNvPr id="180" name="Shape 180"/>
            <p:cNvSpPr/>
            <p:nvPr/>
          </p:nvSpPr>
          <p:spPr>
            <a:xfrm>
              <a:off x="0" y="0"/>
              <a:ext cx="3241675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24556" y="15398"/>
              <a:ext cx="3192563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Szacunkowe ramy finansowe z podaniem źródła środków</a:t>
              </a:r>
            </a:p>
          </p:txBody>
        </p:sp>
      </p:grpSp>
      <p:grpSp>
        <p:nvGrpSpPr>
          <p:cNvPr id="185" name="Group 185"/>
          <p:cNvGrpSpPr/>
          <p:nvPr/>
        </p:nvGrpSpPr>
        <p:grpSpPr>
          <a:xfrm>
            <a:off x="4964112" y="4581525"/>
            <a:ext cx="3241676" cy="503238"/>
            <a:chOff x="0" y="0"/>
            <a:chExt cx="3241675" cy="503237"/>
          </a:xfrm>
        </p:grpSpPr>
        <p:sp>
          <p:nvSpPr>
            <p:cNvPr id="183" name="Shape 183"/>
            <p:cNvSpPr/>
            <p:nvPr/>
          </p:nvSpPr>
          <p:spPr>
            <a:xfrm>
              <a:off x="0" y="0"/>
              <a:ext cx="3241675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1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4556" y="40798"/>
              <a:ext cx="3192563" cy="421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Wskazanie, czy na OR ma zostać ustanowiona Specjalna Strefa Rewitalizacji</a:t>
              </a:r>
            </a:p>
          </p:txBody>
        </p:sp>
      </p:grpSp>
      <p:grpSp>
        <p:nvGrpSpPr>
          <p:cNvPr id="188" name="Group 188"/>
          <p:cNvGrpSpPr/>
          <p:nvPr/>
        </p:nvGrpSpPr>
        <p:grpSpPr>
          <a:xfrm>
            <a:off x="4964112" y="3915886"/>
            <a:ext cx="3241676" cy="586741"/>
            <a:chOff x="0" y="0"/>
            <a:chExt cx="3241675" cy="586740"/>
          </a:xfrm>
        </p:grpSpPr>
        <p:sp>
          <p:nvSpPr>
            <p:cNvPr id="186" name="Shape 186"/>
            <p:cNvSpPr/>
            <p:nvPr/>
          </p:nvSpPr>
          <p:spPr>
            <a:xfrm>
              <a:off x="0" y="41751"/>
              <a:ext cx="3241675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1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24556" y="0"/>
              <a:ext cx="3192563" cy="586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Sposób realizacji GPR w zakresie planowania i zagospodarowania przestrzennego</a:t>
              </a:r>
            </a:p>
          </p:txBody>
        </p:sp>
      </p:grpSp>
      <p:grpSp>
        <p:nvGrpSpPr>
          <p:cNvPr id="191" name="Group 191"/>
          <p:cNvGrpSpPr/>
          <p:nvPr/>
        </p:nvGrpSpPr>
        <p:grpSpPr>
          <a:xfrm>
            <a:off x="4964112" y="2644775"/>
            <a:ext cx="3241676" cy="504825"/>
            <a:chOff x="0" y="0"/>
            <a:chExt cx="3241675" cy="504825"/>
          </a:xfrm>
        </p:grpSpPr>
        <p:sp>
          <p:nvSpPr>
            <p:cNvPr id="189" name="Shape 189"/>
            <p:cNvSpPr/>
            <p:nvPr/>
          </p:nvSpPr>
          <p:spPr>
            <a:xfrm>
              <a:off x="0" y="0"/>
              <a:ext cx="3241675" cy="504825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24633" y="16192"/>
              <a:ext cx="3192409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Określenie niezbędnych zmian w uchwałach</a:t>
              </a:r>
            </a:p>
          </p:txBody>
        </p:sp>
      </p:grpSp>
      <p:grpSp>
        <p:nvGrpSpPr>
          <p:cNvPr id="194" name="Group 194"/>
          <p:cNvGrpSpPr/>
          <p:nvPr/>
        </p:nvGrpSpPr>
        <p:grpSpPr>
          <a:xfrm>
            <a:off x="4964112" y="2009775"/>
            <a:ext cx="3241676" cy="504825"/>
            <a:chOff x="0" y="0"/>
            <a:chExt cx="3241675" cy="504825"/>
          </a:xfrm>
        </p:grpSpPr>
        <p:sp>
          <p:nvSpPr>
            <p:cNvPr id="192" name="Shape 192"/>
            <p:cNvSpPr/>
            <p:nvPr/>
          </p:nvSpPr>
          <p:spPr>
            <a:xfrm>
              <a:off x="0" y="0"/>
              <a:ext cx="3241675" cy="504825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24633" y="111442"/>
              <a:ext cx="3192409" cy="281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System monitorowania i oceny GPR</a:t>
              </a:r>
            </a:p>
          </p:txBody>
        </p:sp>
      </p:grpSp>
      <p:grpSp>
        <p:nvGrpSpPr>
          <p:cNvPr id="197" name="Group 197"/>
          <p:cNvGrpSpPr/>
          <p:nvPr/>
        </p:nvGrpSpPr>
        <p:grpSpPr>
          <a:xfrm>
            <a:off x="2990850" y="5229225"/>
            <a:ext cx="3241675" cy="503238"/>
            <a:chOff x="0" y="0"/>
            <a:chExt cx="3241675" cy="503237"/>
          </a:xfrm>
        </p:grpSpPr>
        <p:sp>
          <p:nvSpPr>
            <p:cNvPr id="195" name="Shape 195"/>
            <p:cNvSpPr/>
            <p:nvPr/>
          </p:nvSpPr>
          <p:spPr>
            <a:xfrm>
              <a:off x="0" y="0"/>
              <a:ext cx="3241675" cy="503238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24556" y="15398"/>
              <a:ext cx="3192563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r>
                <a:t>Mapa – podstawowe kierunki zmian funkcjonalno-przestrzennych OR</a:t>
              </a:r>
            </a:p>
          </p:txBody>
        </p:sp>
      </p:grp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1019175" y="1557337"/>
            <a:ext cx="7153275" cy="313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Zadania wójta/burmistrza/prezydenta </a:t>
            </a:r>
            <a:r>
              <a:rPr b="0"/>
              <a:t>miasta po podjęciu przez radę gminy uchwały o przystąpieniu do sporządzenia GPR:</a:t>
            </a:r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udostępnienie uchwały na BIP, w sposób zwyczajowo przyjęty </a:t>
            </a:r>
            <a:br/>
            <a:r>
              <a:t>w danej miejscowości, w prasie lokalnej oraz przez obwieszczenie;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sporządzenie projektu GPR;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przeprowadzenie konsultacji społecznych projektu GPR;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wystąpienie do odpowiednich jednostek o zaopiniowanie projektu (m.in.: zarząd powiatu/województwa, wojewoda, organy wojskowe, komendant powiatowy PSP, inspektor sanitarny etc.);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wprowadzenie do projektu GPR zmian wynikających </a:t>
            </a:r>
            <a:br/>
            <a:r>
              <a:t>z przeprowadzonych konsultacji społecznych i uzyskanych opinii;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przedstawienie projektu GPR radzie gminy do uchwalenia.</a:t>
            </a:r>
          </a:p>
        </p:txBody>
      </p:sp>
      <p:pic>
        <p:nvPicPr>
          <p:cNvPr id="202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Shape 203"/>
          <p:cNvSpPr/>
          <p:nvPr/>
        </p:nvSpPr>
        <p:spPr>
          <a:xfrm>
            <a:off x="5146675" y="779462"/>
            <a:ext cx="3489782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Gminny program rewitalizacji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468312" y="5803899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995362" y="1628775"/>
            <a:ext cx="7153276" cy="3139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Po uchwaleniu GPR</a:t>
            </a:r>
            <a:r>
              <a:rPr b="0"/>
              <a:t>:</a:t>
            </a:r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 b="0"/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w przypadku gdy ustalenia GPR są niezgodne ze studium uwarunkowań i kierunków zagospodarowania przestrzennego gminy, przeprowadza się postępowanie w sprawie zmiany tego studium, w celu jego dostosowania do gminnego programu rewitalizacji;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rada gminy wprowadza przedsięwzięcia rewitalizacyjne zawarte w GPR, służące realizacji zadań własnych gminy, do załącznika do uchwały w sprawie wieloletniej prognozy finansowej gminy;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wójt/burmistrz/prezydent miasta przynajmniej raz na 3 lata ocenia aktualność i stopień realizacji GPR – ocena ta jest opiniowana przez Komitet Rewitalizacji i upubliczniana w BIP;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GPR może podlegać aktualizacji/zmianom. </a:t>
            </a:r>
          </a:p>
        </p:txBody>
      </p:sp>
      <p:pic>
        <p:nvPicPr>
          <p:cNvPr id="208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Shape 209"/>
          <p:cNvSpPr/>
          <p:nvPr/>
        </p:nvSpPr>
        <p:spPr>
          <a:xfrm>
            <a:off x="5146675" y="779462"/>
            <a:ext cx="3489782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Gminny program rewitalizacji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995362" y="1628775"/>
            <a:ext cx="7392988" cy="238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5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Inne instrumenty prawne przewidziane w ustawie </a:t>
            </a:r>
            <a:br/>
            <a:r>
              <a:t>o rewitalizacji:</a:t>
            </a:r>
          </a:p>
          <a:p>
            <a:pPr algn="just">
              <a:lnSpc>
                <a:spcPct val="15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lnSpc>
                <a:spcPct val="150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Specjalna Strefa Rewitalizacji </a:t>
            </a:r>
          </a:p>
          <a:p>
            <a:pPr algn="just">
              <a:lnSpc>
                <a:spcPct val="150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Miejscowy Plan Rewitalizacji</a:t>
            </a:r>
          </a:p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4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995362" y="1844675"/>
            <a:ext cx="7105651" cy="2783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Specjalna Strefa Rewitalizacji </a:t>
            </a:r>
          </a:p>
          <a:p>
            <a:pPr algn="just">
              <a:defRPr sz="10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to strefa ustanowiona uchwałą rady gminy na obszarze rewitalizacji w celu zapewnienia sprawnej realizacji przedsięwzięć rewitalizacyjnych, na okres nie dłuższy niż 10 lat.</a:t>
            </a:r>
          </a:p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ctr">
              <a:buSzPct val="100000"/>
              <a:buChar char="-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uchwała w sprawie ustanowienia na obszarze rewitalizacji Specjalnej Strefy Rewitalizacji stanowi akt prawa miejscowego -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</a:p>
        </p:txBody>
      </p:sp>
      <p:pic>
        <p:nvPicPr>
          <p:cNvPr id="219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hape 220"/>
          <p:cNvSpPr/>
          <p:nvPr/>
        </p:nvSpPr>
        <p:spPr>
          <a:xfrm>
            <a:off x="5146675" y="779462"/>
            <a:ext cx="350337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Specjalna Strefa Rewitalizacji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995362" y="1844675"/>
            <a:ext cx="7105651" cy="3380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Założenia Specjalnej Strefy Rewitalizacji: </a:t>
            </a:r>
          </a:p>
          <a:p>
            <a:pPr algn="just">
              <a:defRPr sz="10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społeczne budownictwo mieszkaniowe celem publicznym;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obowiązek opróżnienia lokalu wchodzącego w skład mieszkaniowego zasobu gminy na czas wykonywania robót budowlanych;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możliwość ustanowienia na obszarze Strefy zakazu wydawania decyzji o warunkach zabudowy na wszystkie bądź wybrane zmiany sposobu zagospodarowania terenu;</a:t>
            </a:r>
          </a:p>
          <a:p>
            <a:pPr algn="just"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możliwość udzielania dotacji przez gminę właścicielom nieruchomości na roboty budowlane lub prace konserwatorskie/ restauratorskie w przypadku, gdy działania te służą realizacji przedsięwzięć rewitalizacyjnych.</a:t>
            </a:r>
          </a:p>
          <a:p>
            <a:pPr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   </a:t>
            </a:r>
          </a:p>
        </p:txBody>
      </p:sp>
      <p:pic>
        <p:nvPicPr>
          <p:cNvPr id="225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hape 226"/>
          <p:cNvSpPr/>
          <p:nvPr/>
        </p:nvSpPr>
        <p:spPr>
          <a:xfrm>
            <a:off x="5146675" y="779462"/>
            <a:ext cx="350337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Specjalna Strefa Rewitalizacji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30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Shape 231"/>
          <p:cNvSpPr/>
          <p:nvPr/>
        </p:nvSpPr>
        <p:spPr>
          <a:xfrm>
            <a:off x="979487" y="1557337"/>
            <a:ext cx="7553326" cy="3464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Miejscowy Plan Rewitalizacji (MPR)</a:t>
            </a:r>
          </a:p>
          <a:p>
            <a:pPr>
              <a:defRPr sz="1600" i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>
              <a:defRPr sz="1600" i="1">
                <a:latin typeface="Verdana"/>
                <a:ea typeface="Verdana"/>
                <a:cs typeface="Verdana"/>
                <a:sym typeface="Verdana"/>
              </a:defRPr>
            </a:pPr>
            <a:r>
              <a:t>zmiana przepisów ustawy o planowaniu i zagospodarowaniu przestrzennym:</a:t>
            </a:r>
          </a:p>
          <a:p>
            <a:pPr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rada gminy może uchwalić dla obszaru rewitalizacji miejscowy plan rewitalizacji, jeżeli uchwalony został gminny program rewitalizacji;</a:t>
            </a:r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MPR jest szczególną formą planu miejscowego;</a:t>
            </a:r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jeżeli na całości albo części obszaru rewitalizacji obowiązuje plan miejscowy i został uchwalony GPR, MPR można również uchwalić </a:t>
            </a:r>
            <a:br/>
            <a:r>
              <a:t>w wyniku zmiany planu miejscowego;</a:t>
            </a:r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rada gminy może uchwalić MPR dla całości albo części obszaru rewitalizacji.</a:t>
            </a:r>
          </a:p>
        </p:txBody>
      </p:sp>
      <p:sp>
        <p:nvSpPr>
          <p:cNvPr id="232" name="Shape 232"/>
          <p:cNvSpPr/>
          <p:nvPr/>
        </p:nvSpPr>
        <p:spPr>
          <a:xfrm>
            <a:off x="4956175" y="779462"/>
            <a:ext cx="338887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Miejscowy Plan Rewitalizacji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6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4183062" y="611187"/>
            <a:ext cx="4572001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Rewitalizacja - kluczowy element Krajowej Polityki Miejskiej 2023</a:t>
            </a:r>
          </a:p>
        </p:txBody>
      </p:sp>
      <p:sp>
        <p:nvSpPr>
          <p:cNvPr id="48" name="Shape 48"/>
          <p:cNvSpPr/>
          <p:nvPr/>
        </p:nvSpPr>
        <p:spPr>
          <a:xfrm>
            <a:off x="684212" y="1687512"/>
            <a:ext cx="7920038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Krajowa Polityka Miejska 2023 </a:t>
            </a:r>
            <a:r>
              <a:rPr b="0"/>
              <a:t>(KPM), przyjęta przez Radę Ministrów </a:t>
            </a:r>
            <a:br>
              <a:rPr b="0"/>
            </a:br>
            <a:r>
              <a:rPr b="0"/>
              <a:t>w dniu 20 października 2015 r. </a:t>
            </a:r>
          </a:p>
        </p:txBody>
      </p:sp>
      <p:sp>
        <p:nvSpPr>
          <p:cNvPr id="49" name="Shape 49"/>
          <p:cNvSpPr/>
          <p:nvPr/>
        </p:nvSpPr>
        <p:spPr>
          <a:xfrm>
            <a:off x="684212" y="2565400"/>
            <a:ext cx="7704138" cy="297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 algn="just">
              <a:spcBef>
                <a:spcPts val="600"/>
              </a:spcBef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rewitalizacja - jeden z 10 wątków/elementów polityki skierowanej na zrównoważony rozwój miast i poprawę jakości życia w obszarach zdegradowanych; </a:t>
            </a:r>
          </a:p>
          <a:p>
            <a:pPr marL="285750" indent="-285750" algn="just">
              <a:spcBef>
                <a:spcPts val="600"/>
              </a:spcBef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adresatami są wszyscy uczestnicy życia w mieście: władze, mieszkańcy, przedsiębiorcy etc.;</a:t>
            </a:r>
          </a:p>
          <a:p>
            <a:pPr marL="285750" indent="-285750" algn="just">
              <a:spcBef>
                <a:spcPts val="600"/>
              </a:spcBef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przedstawia m.in. kierunki działań Rządu oraz instytucji podległych względem miast w kontekście rewitalizacji; </a:t>
            </a:r>
          </a:p>
          <a:p>
            <a:pPr marL="285750" indent="-285750" algn="just">
              <a:spcBef>
                <a:spcPts val="600"/>
              </a:spcBef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wskazuje pożądane kierunki działań</a:t>
            </a:r>
            <a:r>
              <a:rPr>
                <a:solidFill>
                  <a:srgbClr val="00B0F0"/>
                </a:solidFill>
              </a:rPr>
              <a:t> </a:t>
            </a:r>
            <a:r>
              <a:t>dot. prowadzenia działań rewitalizacyjnych  na poziomie lokalnym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sformułowanie klarownej płaszczyzny odniesienia dla relacji rząd/samorząd w odniesieniu do zagadnień objętych tematyką KPM.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36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1012825" y="1341437"/>
            <a:ext cx="7591425" cy="3726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W miejscowym planie rewitalizacji określić można m.in.:</a:t>
            </a:r>
          </a:p>
          <a:p>
            <a:pPr>
              <a:defRPr sz="8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zasady kompozycji przestrzennej nowej zabudowy i harmonizowania planowanej zabudowy z zabudową istniejącą;</a:t>
            </a:r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ustalenia dotyczące charakterystycznych cech elewacji budynków;</a:t>
            </a:r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szczegółowe ustalenia dotyczące zagospodarowania i wyposażenia terenów przestrzeni publicznych, w tym urządzania i sytuowania zieleni, koncepcji organizacji ruchu na drogach publicznych oraz przekrojów ulic;</a:t>
            </a:r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zakazy i ograniczenia dotyczące działalności handlowej lub usługowej;</a:t>
            </a:r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maksymalną powierzchnię sprzedaży obiektów handlowych, w tym obszary rozmieszczenia obiektów handlowych o wskazanej w planie maksymalnej powierzchni sprzedaży i ich dopuszczalną liczbę;</a:t>
            </a:r>
          </a:p>
          <a:p>
            <a:pPr algn="just">
              <a:lnSpc>
                <a:spcPct val="114000"/>
              </a:lnSpc>
              <a:buSzPct val="100000"/>
              <a:buFont typeface="Arial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zakres niezbędnej do wybudowania infrastruktury technicznej, społecznej lub lokali.</a:t>
            </a:r>
          </a:p>
        </p:txBody>
      </p:sp>
      <p:sp>
        <p:nvSpPr>
          <p:cNvPr id="238" name="Shape 238"/>
          <p:cNvSpPr/>
          <p:nvPr/>
        </p:nvSpPr>
        <p:spPr>
          <a:xfrm>
            <a:off x="4956175" y="779462"/>
            <a:ext cx="338887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Miejscowy Plan Rewitalizacji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836612"/>
            <a:ext cx="8642350" cy="50403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Rysunek1.jpg" descr="C:\Documents and Settings\D.Potrubacz\Pulpit\Rysunek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logo_FE_Pomoc_techniczna_rgb-1.jpg" descr="D:\e.laskowska\Desktop\REWITALIZACJA\logotypy, wytyczne oznaczania\logo_FE_Pomoc_techniczna_rgb-1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6725" y="5965825"/>
            <a:ext cx="1514475" cy="84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UE_FS_rgb-1.jpg" descr="D:\e.laskowska\Desktop\REWITALIZACJA\logotypy, wytyczne oznaczania\UE_FS_rgb-1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00875" y="6126162"/>
            <a:ext cx="1603375" cy="523876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Shape 244"/>
          <p:cNvSpPr/>
          <p:nvPr/>
        </p:nvSpPr>
        <p:spPr>
          <a:xfrm>
            <a:off x="2852737" y="3289300"/>
            <a:ext cx="3321061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Dziękuję za uwagę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468312" y="63007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8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/>
          <p:nvPr/>
        </p:nvSpPr>
        <p:spPr>
          <a:xfrm>
            <a:off x="3898205" y="496887"/>
            <a:ext cx="4958458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 i="1">
                <a:solidFill>
                  <a:srgbClr val="0070C0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Doświadczenia w zakresie rewitalizacji</a:t>
            </a:r>
          </a:p>
        </p:txBody>
      </p:sp>
      <p:sp>
        <p:nvSpPr>
          <p:cNvPr id="30" name="Shape 30"/>
          <p:cNvSpPr/>
          <p:nvPr/>
        </p:nvSpPr>
        <p:spPr>
          <a:xfrm>
            <a:off x="424372" y="1290954"/>
            <a:ext cx="8909821" cy="466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just">
              <a:spcBef>
                <a:spcPts val="1200"/>
              </a:spcBef>
              <a:defRPr sz="1500" b="1">
                <a:latin typeface="Verdana"/>
                <a:ea typeface="Verdana"/>
                <a:cs typeface="Verdana"/>
                <a:sym typeface="Verdana"/>
              </a:defRPr>
            </a:pPr>
            <a:r>
              <a:t>Doświadczenia pozytywne:</a:t>
            </a:r>
          </a:p>
          <a:p>
            <a:pPr marL="447674" lvl="1" indent="-447674" algn="just">
              <a:spcBef>
                <a:spcPts val="1200"/>
              </a:spcBef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dobre projekty</a:t>
            </a:r>
          </a:p>
          <a:p>
            <a:pPr marL="912394" lvl="2" indent="-150394" algn="just">
              <a:spcBef>
                <a:spcPts val="6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zmiany w centrach miast, zahamowanie negatywnych zjawisk,</a:t>
            </a:r>
          </a:p>
          <a:p>
            <a:pPr marL="912394" lvl="2" indent="-150394" algn="just">
              <a:spcBef>
                <a:spcPts val="6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interwencje w substancję mieszkaniową, przez to poprawa warunków życia,</a:t>
            </a:r>
          </a:p>
          <a:p>
            <a:pPr marL="912394" lvl="2" indent="-150394" algn="just">
              <a:spcBef>
                <a:spcPts val="6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poprawa stanu zabytków, podniesienie atrakcyjności turystycznej i inwestycyjnej.</a:t>
            </a:r>
          </a:p>
          <a:p>
            <a:pPr marL="447674" lvl="1" indent="-447674" algn="just">
              <a:spcBef>
                <a:spcPts val="1200"/>
              </a:spcBef>
              <a:buSzPct val="100000"/>
              <a:buFont typeface="Arial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włączenie finansowania zwrotnego do działań rewitalizacyjnych (JESSICA)</a:t>
            </a:r>
          </a:p>
          <a:p>
            <a:pPr marL="447675" lvl="1" indent="-447675" algn="just">
              <a:spcBef>
                <a:spcPts val="1200"/>
              </a:spcBef>
              <a:defRPr sz="1500" b="1">
                <a:latin typeface="Verdana"/>
                <a:ea typeface="Verdana"/>
                <a:cs typeface="Verdana"/>
                <a:sym typeface="Verdana"/>
              </a:defRPr>
            </a:pPr>
            <a:r>
              <a:t>ALE niejednokrotnie:</a:t>
            </a:r>
          </a:p>
          <a:p>
            <a:pPr marL="541421" lvl="1" indent="-160421" algn="just">
              <a:spcBef>
                <a:spcPts val="12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nadużywanie pojęcia  „rewitalizacja”,</a:t>
            </a:r>
          </a:p>
          <a:p>
            <a:pPr marL="541421" lvl="1" indent="-160421" algn="just">
              <a:spcBef>
                <a:spcPts val="12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rozproszenie działań, brak koordynacji,</a:t>
            </a:r>
          </a:p>
          <a:p>
            <a:pPr marL="541421" lvl="1" indent="-160421" algn="just">
              <a:spcBef>
                <a:spcPts val="12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fragmentaryczność działań, brak kompleksowości,</a:t>
            </a:r>
          </a:p>
          <a:p>
            <a:pPr marL="541421" lvl="1" indent="-160421" algn="just">
              <a:spcBef>
                <a:spcPts val="12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słaby nacisk na przedsięwzięcia „miękkie”,</a:t>
            </a:r>
          </a:p>
          <a:p>
            <a:pPr marL="541421" lvl="1" indent="-160421" algn="just">
              <a:spcBef>
                <a:spcPts val="12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słaba partycypacja społeczna,</a:t>
            </a:r>
          </a:p>
          <a:p>
            <a:pPr marL="541421" lvl="1" indent="-160421" algn="just">
              <a:spcBef>
                <a:spcPts val="1200"/>
              </a:spcBef>
              <a:buSzPct val="100000"/>
              <a:buChar char="•"/>
              <a:defRPr sz="1500">
                <a:latin typeface="Verdana"/>
                <a:ea typeface="Verdana"/>
                <a:cs typeface="Verdana"/>
                <a:sym typeface="Verdana"/>
              </a:defRPr>
            </a:pPr>
            <a:r>
              <a:t>niska skuteczność wobec grup wykluczonych, mieszkańców.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4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/>
        </p:nvSpPr>
        <p:spPr>
          <a:xfrm>
            <a:off x="4183062" y="611187"/>
            <a:ext cx="457200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pl-PL" dirty="0"/>
              <a:t>Wnioski dla perspektywy 2014-2020</a:t>
            </a:r>
            <a:endParaRPr dirty="0"/>
          </a:p>
        </p:txBody>
      </p:sp>
      <p:sp>
        <p:nvSpPr>
          <p:cNvPr id="36" name="Shape 36"/>
          <p:cNvSpPr/>
          <p:nvPr/>
        </p:nvSpPr>
        <p:spPr>
          <a:xfrm>
            <a:off x="659204" y="1979929"/>
            <a:ext cx="8171466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lang="pl-PL" sz="1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Wnioski dla perspektywy 2014-2020 (i dla rewitalizacji w ogóle):</a:t>
            </a:r>
            <a:endParaRPr lang="pl-PL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potrzeba koordynacji i spójności projektów rewitalizacyjnych,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potrzeba promowania (wymuszania) zintegrowanego podejścia </a:t>
            </a:r>
          </a:p>
          <a:p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i działań na rzecz trwałości efektów,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podnoszenie znaczenia kwestii społecznych i gospodarczych w rewitalizacji,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koncentracja na najważniejszych obszarach problemowych,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poszerzanie możliwości montażu finansowego na rzecz rewitalizacji,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potrzeba znacznego wsparcia zdolności instytucjonalnych.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3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/>
        </p:nvSpPr>
        <p:spPr>
          <a:xfrm>
            <a:off x="2268537" y="549275"/>
            <a:ext cx="6354763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Wytyczne w zakresie rewitalizacji </a:t>
            </a:r>
            <a:br/>
            <a:r>
              <a:t>w programach operacyjnych na lata 2014-2020</a:t>
            </a:r>
          </a:p>
        </p:txBody>
      </p:sp>
      <p:sp>
        <p:nvSpPr>
          <p:cNvPr id="55" name="Shape 55"/>
          <p:cNvSpPr/>
          <p:nvPr/>
        </p:nvSpPr>
        <p:spPr>
          <a:xfrm>
            <a:off x="900112" y="1501775"/>
            <a:ext cx="7488238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spcBef>
                <a:spcPts val="600"/>
              </a:spcBef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Wytyczne w zakresie rewitalizacji w programach operacyjnych </a:t>
            </a:r>
            <a:br/>
            <a:r>
              <a:t>na lata 2014-2020 </a:t>
            </a:r>
          </a:p>
        </p:txBody>
      </p:sp>
      <p:sp>
        <p:nvSpPr>
          <p:cNvPr id="56" name="Shape 56"/>
          <p:cNvSpPr/>
          <p:nvPr/>
        </p:nvSpPr>
        <p:spPr>
          <a:xfrm>
            <a:off x="900112" y="2144712"/>
            <a:ext cx="7488238" cy="322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 algn="just"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ramowy dokument warunkujący wydawanie środków unijnych na lata 2014-2020 na przedsięwzięcia rewitalizacyjne;</a:t>
            </a:r>
          </a:p>
          <a:p>
            <a:pPr marL="285750" indent="-285750" algn="just"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285750" indent="-285750" algn="just"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adresatami są instytucje zarządzające regionalnymi i krajowymi programami operacyjnymi oraz beneficjenci; </a:t>
            </a:r>
          </a:p>
          <a:p>
            <a:pPr marL="285750" indent="-285750" algn="just"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285750" indent="-285750" algn="just"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dotyczą kryteriów i wymogów, jakie muszą spełniać projekty rewitalizacyjne, które ubiegają się o wsparcie ze środków UE;</a:t>
            </a:r>
          </a:p>
          <a:p>
            <a:pPr marL="285750" indent="-285750"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285750" indent="-285750" algn="just">
              <a:buSzPct val="100000"/>
              <a:buChar char="•"/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t>główny nacisk został położony na odpowiednie przygotowanie </a:t>
            </a:r>
            <a:r>
              <a:rPr u="sng"/>
              <a:t>programów rewitalizacji</a:t>
            </a:r>
            <a:r>
              <a:t> stanowiących wymóg konieczny uznania projektu z niego wynikającego za „rewitalizacyjny”.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0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1979612" y="593725"/>
            <a:ext cx="6642101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Wytyczne w zakresie rewitalizacji </a:t>
            </a:r>
            <a:br/>
            <a:r>
              <a:t>w programach operacyjnych na lata 2014-2020</a:t>
            </a:r>
          </a:p>
        </p:txBody>
      </p:sp>
      <p:sp>
        <p:nvSpPr>
          <p:cNvPr id="62" name="Shape 62"/>
          <p:cNvSpPr/>
          <p:nvPr/>
        </p:nvSpPr>
        <p:spPr>
          <a:xfrm>
            <a:off x="1042987" y="1430337"/>
            <a:ext cx="7489826" cy="416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spcBef>
                <a:spcPts val="600"/>
              </a:spcBef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Wymogi wobec projektu rewitalizacyjnego</a:t>
            </a:r>
            <a:r>
              <a:rPr b="0"/>
              <a:t>: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wynika z obowiązującego programu rewitalizacji;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program rewitalizacji spełnia wymagania względem określonych cech </a:t>
            </a:r>
            <a:br/>
            <a:r>
              <a:t>i elementów.</a:t>
            </a:r>
          </a:p>
          <a:p>
            <a:pPr algn="just">
              <a:spcBef>
                <a:spcPts val="600"/>
              </a:spcBef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Wsparcie dla „projektów rewitalizacyjnych”</a:t>
            </a:r>
            <a:r>
              <a:rPr b="0"/>
              <a:t>: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środki z Priorytetu Inwestycyjnego 9b przeznaczone tylko dla projektów rewitalizacyjnych;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preferencje dla projektów rewitalizacyjnych ze środków w pozostałych priorytetach inwestycyjnych</a:t>
            </a:r>
            <a:r>
              <a:rPr sz="1600"/>
              <a:t>.</a:t>
            </a:r>
          </a:p>
          <a:p>
            <a:pPr algn="just">
              <a:spcBef>
                <a:spcPts val="600"/>
              </a:spcBef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r>
              <a:t>Umożliwienie IZ RPO wyboru sposobu weryfikacji programu rewitalizacji</a:t>
            </a:r>
            <a:r>
              <a:rPr b="0"/>
              <a:t>: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w trakcie naboru i oceny wniosków o dofinasowanie projektów;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w odrębnej procedurze tj. przed ogłoszeniem naboru na projekty;</a:t>
            </a:r>
          </a:p>
          <a:p>
            <a:pPr marL="742950" lvl="1" indent="-285750" algn="just">
              <a:spcBef>
                <a:spcPts val="600"/>
              </a:spcBef>
              <a:buSzPct val="100000"/>
              <a:buFont typeface="Arial"/>
              <a:buChar char="•"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t>w ramach mechanizmów wsparcia instytucjonalnego i eksperckiego </a:t>
            </a:r>
            <a:br/>
            <a:r>
              <a:t>z udziałem MIiR lub Marszałka Województwa</a:t>
            </a:r>
            <a:r>
              <a:rPr sz="1600"/>
              <a:t>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468312" y="5805486"/>
            <a:ext cx="8286751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6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/>
        </p:nvSpPr>
        <p:spPr>
          <a:xfrm>
            <a:off x="2374900" y="565150"/>
            <a:ext cx="6343650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Wytyczne w zakresie rewitalizacji </a:t>
            </a:r>
            <a:br/>
            <a:r>
              <a:t>w programach operacyjnych na lata 2014-2020</a:t>
            </a:r>
          </a:p>
        </p:txBody>
      </p:sp>
      <p:sp>
        <p:nvSpPr>
          <p:cNvPr id="68" name="Shape 68"/>
          <p:cNvSpPr/>
          <p:nvPr/>
        </p:nvSpPr>
        <p:spPr>
          <a:xfrm>
            <a:off x="827087" y="2436336"/>
            <a:ext cx="7489826" cy="164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700" b="1">
                <a:latin typeface="Verdana"/>
                <a:ea typeface="Verdana"/>
                <a:cs typeface="Verdana"/>
                <a:sym typeface="Verdana"/>
              </a:defRPr>
            </a:pPr>
            <a:r>
              <a:t>Załącznik do Wytycznych </a:t>
            </a:r>
            <a:r>
              <a:rPr b="0"/>
              <a:t>- przewodnik dla beneficjentów, określa, jakie kryteria powinny spełniać programy rewitalizacji w oparciu o które samorządy będą ubiegać się o środki finansowe Unii Europejskiej?</a:t>
            </a:r>
            <a:endParaRPr sz="1600"/>
          </a:p>
          <a:p>
            <a:pPr algn="just"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sz="160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428624" y="1214436"/>
            <a:ext cx="8286751" cy="1590"/>
          </a:xfrm>
          <a:prstGeom prst="line">
            <a:avLst/>
          </a:prstGeom>
          <a:ln>
            <a:solidFill>
              <a:srgbClr val="A7C53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428625" y="6484332"/>
            <a:ext cx="8286750" cy="1590"/>
          </a:xfrm>
          <a:prstGeom prst="line">
            <a:avLst/>
          </a:prstGeom>
          <a:ln>
            <a:solidFill>
              <a:srgbClr val="147CC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2" name="Rysunek1.jpg" descr="C:\Documents and Settings\D.Potrubacz\Pulpit\Rysunek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187" y="285750"/>
            <a:ext cx="2428876" cy="663575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2374900" y="565150"/>
            <a:ext cx="6343650" cy="57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b="1" i="1">
                <a:solidFill>
                  <a:srgbClr val="0070C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Wytyczne w zakresie rewitalizacji </a:t>
            </a:r>
            <a:br/>
            <a:r>
              <a:t>w programach operacyjnych na lata 2014-2020</a:t>
            </a:r>
          </a:p>
        </p:txBody>
      </p:sp>
      <p:sp>
        <p:nvSpPr>
          <p:cNvPr id="74" name="Shape 74"/>
          <p:cNvSpPr/>
          <p:nvPr/>
        </p:nvSpPr>
        <p:spPr>
          <a:xfrm>
            <a:off x="359667" y="2322829"/>
            <a:ext cx="8424666" cy="278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700" b="1">
                <a:latin typeface="Verdana"/>
                <a:ea typeface="Verdana"/>
                <a:cs typeface="Verdana"/>
                <a:sym typeface="Verdana"/>
              </a:defRPr>
            </a:pPr>
            <a:r>
              <a:t>Cechy programów rewitalizacji:</a:t>
            </a:r>
          </a:p>
          <a:p>
            <a:pPr algn="just">
              <a:buSzPct val="100000"/>
              <a:buChar char="•"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kompleksowość;</a:t>
            </a:r>
          </a:p>
          <a:p>
            <a:pPr algn="just">
              <a:buSzPct val="100000"/>
              <a:buChar char="•"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koncentracja interwencji i hierarchizacja potrzeb;</a:t>
            </a:r>
          </a:p>
          <a:p>
            <a:pPr algn="just">
              <a:buSzPct val="100000"/>
              <a:buChar char="•"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komplementarność (w wymiarze przestrzennym, problemowym, proceduralno-instytucjonalnym, komplementarność międzyokresowa i źródeł finansowania);</a:t>
            </a:r>
          </a:p>
          <a:p>
            <a:pPr algn="just">
              <a:buSzPct val="100000"/>
              <a:buChar char="•"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realizacja zasady partnerstwa i </a:t>
            </a:r>
            <a:r>
              <a:rPr u="sng"/>
              <a:t>partycypacja – fundament działań na każdym etapie procesu rewitalizacji</a:t>
            </a:r>
            <a:r>
              <a:t>.</a:t>
            </a:r>
            <a:endParaRPr sz="1600"/>
          </a:p>
          <a:p>
            <a:pPr algn="just">
              <a:defRPr sz="800">
                <a:latin typeface="Verdana"/>
                <a:ea typeface="Verdana"/>
                <a:cs typeface="Verdana"/>
                <a:sym typeface="Verdana"/>
              </a:defRPr>
            </a:pPr>
            <a:endParaRPr sz="1600"/>
          </a:p>
          <a:p>
            <a:pPr algn="just">
              <a:defRPr sz="1600" b="1">
                <a:solidFill>
                  <a:srgbClr val="FF9300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1719</Words>
  <Application>Microsoft Office PowerPoint</Application>
  <PresentationFormat>Pokaz na ekranie (4:3)</PresentationFormat>
  <Paragraphs>258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Arial</vt:lpstr>
      <vt:lpstr>Calibri</vt:lpstr>
      <vt:lpstr>Verdana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Mizera-Wołowicz Małgorzata</dc:creator>
  <cp:lastModifiedBy>Mizera-Wołowicz Małgorzata</cp:lastModifiedBy>
  <cp:revision>3</cp:revision>
  <dcterms:modified xsi:type="dcterms:W3CDTF">2016-02-22T07:40:52Z</dcterms:modified>
</cp:coreProperties>
</file>