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5" r:id="rId4"/>
    <p:sldId id="268" r:id="rId5"/>
    <p:sldId id="278" r:id="rId6"/>
    <p:sldId id="286" r:id="rId7"/>
    <p:sldId id="269" r:id="rId8"/>
    <p:sldId id="284" r:id="rId9"/>
    <p:sldId id="287" r:id="rId10"/>
    <p:sldId id="289" r:id="rId11"/>
    <p:sldId id="292" r:id="rId12"/>
    <p:sldId id="276" r:id="rId13"/>
    <p:sldId id="280" r:id="rId14"/>
    <p:sldId id="283" r:id="rId15"/>
    <p:sldId id="281" r:id="rId16"/>
    <p:sldId id="264" r:id="rId17"/>
    <p:sldId id="277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194"/>
    <a:srgbClr val="A9A800"/>
    <a:srgbClr val="C5F1FC"/>
    <a:srgbClr val="FFA324"/>
    <a:srgbClr val="74FFE0"/>
    <a:srgbClr val="FFBFC0"/>
    <a:srgbClr val="DF70FF"/>
    <a:srgbClr val="B4B4FC"/>
    <a:srgbClr val="80CD4D"/>
    <a:srgbClr val="CD8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3D5194"/>
                </a:solidFill>
              </a:rPr>
              <a:t>wsparcie wymiaru terytorialne </a:t>
            </a:r>
            <a:br>
              <a:rPr lang="pl-PL" dirty="0">
                <a:solidFill>
                  <a:srgbClr val="3D5194"/>
                </a:solidFill>
              </a:rPr>
            </a:br>
            <a:r>
              <a:rPr lang="pl-PL" dirty="0">
                <a:solidFill>
                  <a:srgbClr val="3D5194"/>
                </a:solidFill>
              </a:rPr>
              <a:t>w RPO-L2020 i FEWL 21-27 </a:t>
            </a:r>
          </a:p>
          <a:p>
            <a:pPr algn="r">
              <a:defRPr/>
            </a:pPr>
            <a:r>
              <a:rPr lang="pl-PL" dirty="0">
                <a:solidFill>
                  <a:srgbClr val="3D5194"/>
                </a:solidFill>
              </a:rPr>
              <a:t>(</a:t>
            </a:r>
            <a:r>
              <a:rPr lang="pl-PL" sz="1200" dirty="0">
                <a:solidFill>
                  <a:srgbClr val="3D5194"/>
                </a:solidFill>
              </a:rPr>
              <a:t>mln euro</a:t>
            </a:r>
            <a:r>
              <a:rPr lang="pl-PL" dirty="0">
                <a:solidFill>
                  <a:srgbClr val="3D5194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19143789076064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61317013541732E-2"/>
          <c:y val="0.26181317154153155"/>
          <c:w val="0.88322464994820271"/>
          <c:h val="0.6349826545873039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35000">
                    <a:schemeClr val="accent5">
                      <a:lumMod val="60000"/>
                      <a:lumOff val="40000"/>
                    </a:schemeClr>
                  </a:gs>
                  <a:gs pos="8921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E3-441B-ADD9-5670B968563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8921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E3-441B-ADD9-5670B9685637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E3-441B-ADD9-5670B968563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552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E3-441B-ADD9-5670B96856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Arkusz1!$E$7:$F$7</c:f>
              <c:strCache>
                <c:ptCount val="2"/>
                <c:pt idx="0">
                  <c:v>2014-2020</c:v>
                </c:pt>
                <c:pt idx="1">
                  <c:v>2021-2027</c:v>
                </c:pt>
              </c:strCache>
            </c:strRef>
          </c:cat>
          <c:val>
            <c:numRef>
              <c:f>Arkusz1!$E$8:$F$8</c:f>
              <c:numCache>
                <c:formatCode>General</c:formatCode>
                <c:ptCount val="2"/>
                <c:pt idx="0">
                  <c:v>146.6</c:v>
                </c:pt>
                <c:pt idx="1">
                  <c:v>230.3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E3-441B-ADD9-5670B96856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6057136"/>
        <c:axId val="396055568"/>
        <c:axId val="0"/>
      </c:bar3DChart>
      <c:catAx>
        <c:axId val="39605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6055568"/>
        <c:crosses val="autoZero"/>
        <c:auto val="1"/>
        <c:lblAlgn val="ctr"/>
        <c:lblOffset val="100"/>
        <c:noMultiLvlLbl val="0"/>
      </c:catAx>
      <c:valAx>
        <c:axId val="39605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605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207F0-7D63-425C-A70D-272C40A30DD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59E631-242C-467A-892C-E433C6ECFEAD}">
      <dgm:prSet phldrT="[Tekst]"/>
      <dgm:spPr>
        <a:solidFill>
          <a:srgbClr val="3D5194"/>
        </a:solidFill>
      </dgm:spPr>
      <dgm:t>
        <a:bodyPr/>
        <a:lstStyle/>
        <a:p>
          <a:r>
            <a:rPr lang="pl-PL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Prace nad strategiami w ramach projektu Centrum Wsparcia Doradczego </a:t>
          </a:r>
          <a:r>
            <a:rPr lang="pl-PL" b="1" dirty="0">
              <a:solidFill>
                <a:schemeClr val="bg1"/>
              </a:solidFill>
            </a:rPr>
            <a:t>CWD i CWD Plus</a:t>
          </a:r>
        </a:p>
      </dgm:t>
    </dgm:pt>
    <dgm:pt modelId="{5B70B069-9F9F-488F-BF05-58B6F71DF8B8}" type="parTrans" cxnId="{0CC6CBA2-5819-4016-B28C-70A1E2515F8C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BD0D539-0C8A-420A-9FDE-D02C050EC2DD}" type="sibTrans" cxnId="{0CC6CBA2-5819-4016-B28C-70A1E2515F8C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190133-597F-4616-9436-15894DAB232C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ZIT Zielonogórsko-Nowosolski</a:t>
          </a:r>
        </a:p>
      </dgm:t>
    </dgm:pt>
    <dgm:pt modelId="{9E630C95-A529-4C7C-9FAA-2B7689A58420}" type="parTrans" cxnId="{36969454-DF38-474D-A8A5-37018C77DC39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2BE702-BC73-48F3-9D8B-C7CEDCF08F31}" type="sibTrans" cxnId="{36969454-DF38-474D-A8A5-37018C77DC39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11B57B0-36F0-4F1F-ADAC-F2FF5141270F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>
              <a:solidFill>
                <a:schemeClr val="tx1">
                  <a:lumMod val="75000"/>
                  <a:lumOff val="25000"/>
                </a:schemeClr>
              </a:solidFill>
            </a:rPr>
            <a:t>ZIT Gorzowa Wlkp.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62188C-D18E-49A0-B978-716DA4BBC6CE}" type="parTrans" cxnId="{5FFF222F-BD7D-4A18-A61F-951F9ABB3D33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E9A36F9-220D-46FC-8EEE-5862F6235E22}" type="sibTrans" cxnId="{5FFF222F-BD7D-4A18-A61F-951F9ABB3D33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BC50F3C-877E-434E-B91F-E2D8FEA8DB3F}">
      <dgm:prSet phldrT="[Tekst]"/>
      <dgm:spPr>
        <a:solidFill>
          <a:srgbClr val="3D5194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</a:rPr>
            <a:t>Wsparcie konsultacyjno-doradcze zapewnione przez IZ</a:t>
          </a:r>
        </a:p>
      </dgm:t>
    </dgm:pt>
    <dgm:pt modelId="{3C60F93D-B929-4FF6-8B2A-5C2B135B4945}" type="parTrans" cxnId="{544A41AB-F42C-46D6-9EE2-3052C974EC50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042680-87E6-4E59-806A-677CA3626B03}" type="sibTrans" cxnId="{544A41AB-F42C-46D6-9EE2-3052C974EC50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1AE9AD3-39DD-4965-920B-01B60367B7DF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Wszystkie partnerstwa - konsultacje indywidualne - </a:t>
          </a:r>
          <a:r>
            <a:rPr lang="pl-PL" dirty="0">
              <a:solidFill>
                <a:srgbClr val="C00000"/>
              </a:solidFill>
            </a:rPr>
            <a:t>dotychczas odbyło się 5 spotkań</a:t>
          </a:r>
        </a:p>
      </dgm:t>
    </dgm:pt>
    <dgm:pt modelId="{A2E86ECF-AF90-4267-A83A-ABCC8AB5F8DD}" type="parTrans" cxnId="{8BDCBBAE-9D29-4E00-B48E-D2E6BFB77629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2E8E82-94E8-4105-AFA3-8B8B187FB6D5}" type="sibTrans" cxnId="{8BDCBBAE-9D29-4E00-B48E-D2E6BFB77629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BE21A81-62F8-4F91-8270-EBE658BC89A6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ZIT MOF Świebodzińsko-Międzyrzecki</a:t>
          </a:r>
        </a:p>
      </dgm:t>
    </dgm:pt>
    <dgm:pt modelId="{13C3228F-A476-406F-BA20-5D7312150073}" type="parTrans" cxnId="{005031ED-B37F-4C99-8CD4-9B50D21B2A77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5EAF39E-91A4-478A-B6C8-52C7F55D57FC}" type="sibTrans" cxnId="{005031ED-B37F-4C99-8CD4-9B50D21B2A77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D1B7ECF-DBA7-419A-97D4-AA1824EF4AE5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Północ województwa lubuskiego Zawsze Razem</a:t>
          </a:r>
        </a:p>
      </dgm:t>
    </dgm:pt>
    <dgm:pt modelId="{08C07F7F-EB57-463E-80CA-54D9F4DBA3AE}" type="parTrans" cxnId="{ADD20556-4CE5-48C8-8734-7CD547435F89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F32249D-535D-46FE-B8D0-CC9F349B6549}" type="sibTrans" cxnId="{ADD20556-4CE5-48C8-8734-7CD547435F89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16DA30-5985-434B-8837-EB19E8C9DD10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Partnerstwo gmin (Lubrza, Skąpe, Łagów)</a:t>
          </a:r>
        </a:p>
      </dgm:t>
    </dgm:pt>
    <dgm:pt modelId="{64767BD9-EE35-4B52-B4C5-D6A067D0A98B}" type="parTrans" cxnId="{307DF692-8670-419E-93D6-151D0C985E12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C175884-4636-4D18-9D3C-63DE7C39D778}" type="sibTrans" cxnId="{307DF692-8670-419E-93D6-151D0C985E12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9DC71AD-A731-4146-9C01-F473B7ECD013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Partnerstwo Krośnieński Obszar Funkcjonalny</a:t>
          </a:r>
        </a:p>
      </dgm:t>
    </dgm:pt>
    <dgm:pt modelId="{415ABF2F-C822-4D32-B942-25EBD305E23C}" type="parTrans" cxnId="{D51D4A46-5337-4392-8E3A-2C25FA5C3643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F67A439-82A5-48D8-98C3-99FA9FEC0930}" type="sibTrans" cxnId="{D51D4A46-5337-4392-8E3A-2C25FA5C3643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8E76B3-A45E-4BBE-A7F5-981521CB880F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Partnerstwo gmin południowo-wschodniej części lubuskiego Lubuska 9</a:t>
          </a:r>
        </a:p>
      </dgm:t>
    </dgm:pt>
    <dgm:pt modelId="{2DB2AB4B-0D10-42E0-9734-6516F51134EA}" type="parTrans" cxnId="{DDF79061-834C-4D3F-A65C-BFBCC21C124F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BFA3A94-F527-4F91-9D90-86ECAD4BC63B}" type="sibTrans" cxnId="{DDF79061-834C-4D3F-A65C-BFBCC21C124F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EFE64B7-7667-43A7-AC4B-EADA071DE8FE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>
              <a:solidFill>
                <a:schemeClr val="tx1">
                  <a:lumMod val="75000"/>
                  <a:lumOff val="25000"/>
                </a:schemeClr>
              </a:solidFill>
            </a:rPr>
            <a:t>Partnerstwo przygranicza na rzecz Łuku Mużakowskiego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1C9432-7AB8-4B64-9558-7882696D3D03}" type="parTrans" cxnId="{E213808E-06C7-4A5A-AB65-CDC74BFFBB58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4B3ABEF-1593-4412-BD75-1008C93E346E}" type="sibTrans" cxnId="{E213808E-06C7-4A5A-AB65-CDC74BFFBB58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BA54544-D3BD-4F3D-AAAB-D27CA77FEFA1}">
      <dgm:prSet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Partnerstwo Razem dla rozwoju Powiatu Żagańskiego</a:t>
          </a:r>
        </a:p>
      </dgm:t>
    </dgm:pt>
    <dgm:pt modelId="{E519462D-8F70-4F6B-A319-BC80B80A3116}" type="parTrans" cxnId="{C447B92D-589C-48D4-AB8D-4A58D6FBF924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1800DF-D4B9-43DA-BF3D-903E87A21DA9}" type="sibTrans" cxnId="{C447B92D-589C-48D4-AB8D-4A58D6FBF924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0923505-020F-48B6-B4C1-43DAAB0A8FEC}">
      <dgm:prSet phldrT="[Tekst]"/>
      <dgm:spPr>
        <a:solidFill>
          <a:srgbClr val="3D5194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</a:rPr>
            <a:t>Prace nad strategiami terytorialnymi i ZIT</a:t>
          </a:r>
        </a:p>
      </dgm:t>
    </dgm:pt>
    <dgm:pt modelId="{E21B9DFA-E7B2-4652-AAC9-5EA2EFF41D43}" type="sibTrans" cxnId="{1699A4F4-B94F-40F9-9FB1-56A17A78F663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B0FFEB-379C-426C-9975-69CD09D9FD5E}" type="parTrans" cxnId="{1699A4F4-B94F-40F9-9FB1-56A17A78F663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5DD3D4-94A5-4BE6-BFCE-DCCCC908CA35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ZIT Żarsko-Żagański</a:t>
          </a:r>
        </a:p>
      </dgm:t>
    </dgm:pt>
    <dgm:pt modelId="{3B175921-07DF-4891-8EB5-4FA7FF3EE270}" type="parTrans" cxnId="{C02EB898-F0AA-4DA4-A261-E6AC251D4F7B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B1CA3A3-230B-4A76-B5F8-927A885E66A6}" type="sibTrans" cxnId="{C02EB898-F0AA-4DA4-A261-E6AC251D4F7B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49600A-6C40-47E7-97A1-1012E3653EBC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b="0" i="0" u="none" dirty="0">
              <a:solidFill>
                <a:schemeClr val="tx1">
                  <a:lumMod val="75000"/>
                  <a:lumOff val="25000"/>
                </a:schemeClr>
              </a:solidFill>
            </a:rPr>
            <a:t>Partnerstwo gmin środkowego pogranicza G7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E0F4E65-8AF9-4C50-A69A-0403744840E7}" type="parTrans" cxnId="{01AFDC60-5431-464E-9F21-5B9203DEE52B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F4A45D8-6B66-419A-B944-8C6471D24259}" type="sibTrans" cxnId="{01AFDC60-5431-464E-9F21-5B9203DEE52B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3291AB-E8AA-4418-AA89-76F8AE93E2B1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b="0" i="0" u="none" dirty="0">
              <a:solidFill>
                <a:schemeClr val="tx1">
                  <a:lumMod val="75000"/>
                  <a:lumOff val="25000"/>
                </a:schemeClr>
              </a:solidFill>
            </a:rPr>
            <a:t>Partnerstwo Razem dla wspólnego rozwoju 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FC13A3B-EAF1-4215-8487-6FFE008641C2}" type="parTrans" cxnId="{5FC7B828-3015-48E9-9DC0-04049A1EA064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3161037-9686-4803-88F8-A82887E11F5A}" type="sibTrans" cxnId="{5FC7B828-3015-48E9-9DC0-04049A1EA064}">
      <dgm:prSet/>
      <dgm:spPr/>
      <dgm:t>
        <a:bodyPr/>
        <a:lstStyle/>
        <a:p>
          <a:endParaRPr lang="pl-PL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60366-1086-4922-B393-42A02BC370DF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C0AC23D-7B1B-4776-9220-7650B5550A57}" type="parTrans" cxnId="{408E37BE-0F7D-4D36-87B5-2FBE2622A451}">
      <dgm:prSet/>
      <dgm:spPr/>
      <dgm:t>
        <a:bodyPr/>
        <a:lstStyle/>
        <a:p>
          <a:endParaRPr lang="pl-PL"/>
        </a:p>
      </dgm:t>
    </dgm:pt>
    <dgm:pt modelId="{EB432E83-8BA6-4D55-899D-6C737850C114}" type="sibTrans" cxnId="{408E37BE-0F7D-4D36-87B5-2FBE2622A451}">
      <dgm:prSet/>
      <dgm:spPr/>
      <dgm:t>
        <a:bodyPr/>
        <a:lstStyle/>
        <a:p>
          <a:endParaRPr lang="pl-PL"/>
        </a:p>
      </dgm:t>
    </dgm:pt>
    <dgm:pt modelId="{BAB13A78-B917-4090-9554-DF5D5846A84F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Partnerstwo gmin (Lubniewice, Bledzew, Sulęcin, Krzeszyce, Torzym)</a:t>
          </a:r>
        </a:p>
      </dgm:t>
    </dgm:pt>
    <dgm:pt modelId="{1C76BF29-D076-49DE-9943-3BC1D8F240BF}" type="parTrans" cxnId="{EAC3F34B-ABE5-4B8A-93C4-637EAF82103E}">
      <dgm:prSet/>
      <dgm:spPr/>
      <dgm:t>
        <a:bodyPr/>
        <a:lstStyle/>
        <a:p>
          <a:endParaRPr lang="pl-PL"/>
        </a:p>
      </dgm:t>
    </dgm:pt>
    <dgm:pt modelId="{600FE8F8-A785-4406-8BFC-49478D6EE330}" type="sibTrans" cxnId="{EAC3F34B-ABE5-4B8A-93C4-637EAF82103E}">
      <dgm:prSet/>
      <dgm:spPr/>
      <dgm:t>
        <a:bodyPr/>
        <a:lstStyle/>
        <a:p>
          <a:endParaRPr lang="pl-PL"/>
        </a:p>
      </dgm:t>
    </dgm:pt>
    <dgm:pt modelId="{CE7F83AB-FB80-4DD1-8B4A-392B35CB3C74}">
      <dgm:prSet phldrT="[Tekst]"/>
      <dgm:spPr>
        <a:gradFill rotWithShape="0">
          <a:gsLst>
            <a:gs pos="0">
              <a:srgbClr val="FFC000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pl-PL" dirty="0">
              <a:solidFill>
                <a:schemeClr val="tx1">
                  <a:lumMod val="75000"/>
                  <a:lumOff val="25000"/>
                </a:schemeClr>
              </a:solidFill>
            </a:rPr>
            <a:t>Roboczy zespół ds. ZIT – </a:t>
          </a:r>
          <a:r>
            <a:rPr lang="pl-PL" dirty="0">
              <a:solidFill>
                <a:srgbClr val="C00000"/>
              </a:solidFill>
            </a:rPr>
            <a:t>w grudniu 2022 r. odbyły się 2 spotkania</a:t>
          </a:r>
        </a:p>
      </dgm:t>
    </dgm:pt>
    <dgm:pt modelId="{08E725CA-FD9D-4E9B-A346-64C0752D2093}" type="parTrans" cxnId="{5EB9E52A-4A88-4E43-9368-1F3CE09AE94D}">
      <dgm:prSet/>
      <dgm:spPr/>
      <dgm:t>
        <a:bodyPr/>
        <a:lstStyle/>
        <a:p>
          <a:endParaRPr lang="pl-PL"/>
        </a:p>
      </dgm:t>
    </dgm:pt>
    <dgm:pt modelId="{55CA86AA-E98F-4886-B28A-3C5EA1AD20E7}" type="sibTrans" cxnId="{5EB9E52A-4A88-4E43-9368-1F3CE09AE94D}">
      <dgm:prSet/>
      <dgm:spPr/>
      <dgm:t>
        <a:bodyPr/>
        <a:lstStyle/>
        <a:p>
          <a:endParaRPr lang="pl-PL"/>
        </a:p>
      </dgm:t>
    </dgm:pt>
    <dgm:pt modelId="{1F10F558-D984-46A6-8795-888D5C9AAB5A}" type="pres">
      <dgm:prSet presAssocID="{DA8207F0-7D63-425C-A70D-272C40A30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9F4937-2A52-4999-A69C-2A197EA1F9A9}" type="pres">
      <dgm:prSet presAssocID="{EA59E631-242C-467A-892C-E433C6ECFEAD}" presName="composite" presStyleCnt="0"/>
      <dgm:spPr/>
    </dgm:pt>
    <dgm:pt modelId="{3045C23F-8EC1-4525-8EC2-4AB4C39C62B2}" type="pres">
      <dgm:prSet presAssocID="{EA59E631-242C-467A-892C-E433C6ECFE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71ED1E-CD57-48D1-BD8F-C0DC8F5D98FE}" type="pres">
      <dgm:prSet presAssocID="{EA59E631-242C-467A-892C-E433C6ECFEA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08D874-76B4-4D43-8C50-780823177A82}" type="pres">
      <dgm:prSet presAssocID="{9BD0D539-0C8A-420A-9FDE-D02C050EC2DD}" presName="space" presStyleCnt="0"/>
      <dgm:spPr/>
    </dgm:pt>
    <dgm:pt modelId="{0ABD3A5B-832D-4F0B-965E-22E9A32649C1}" type="pres">
      <dgm:prSet presAssocID="{90923505-020F-48B6-B4C1-43DAAB0A8FEC}" presName="composite" presStyleCnt="0"/>
      <dgm:spPr/>
    </dgm:pt>
    <dgm:pt modelId="{E278B3CB-B264-45D0-81B5-AECAC00A6EDF}" type="pres">
      <dgm:prSet presAssocID="{90923505-020F-48B6-B4C1-43DAAB0A8F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26AA58-11AD-44DD-B79A-6503DB1A76E0}" type="pres">
      <dgm:prSet presAssocID="{90923505-020F-48B6-B4C1-43DAAB0A8FE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9760E4-41E6-4E2B-8002-127018B2979E}" type="pres">
      <dgm:prSet presAssocID="{E21B9DFA-E7B2-4652-AAC9-5EA2EFF41D43}" presName="space" presStyleCnt="0"/>
      <dgm:spPr/>
    </dgm:pt>
    <dgm:pt modelId="{258DFECB-6A20-4C0E-ADA6-AED020C1572E}" type="pres">
      <dgm:prSet presAssocID="{3BC50F3C-877E-434E-B91F-E2D8FEA8DB3F}" presName="composite" presStyleCnt="0"/>
      <dgm:spPr/>
    </dgm:pt>
    <dgm:pt modelId="{1B51C28F-0667-4B6D-90FF-6425B6C49226}" type="pres">
      <dgm:prSet presAssocID="{3BC50F3C-877E-434E-B91F-E2D8FEA8DB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F8C611-4271-4259-8B60-61CEC86668F5}" type="pres">
      <dgm:prSet presAssocID="{3BC50F3C-877E-434E-B91F-E2D8FEA8DB3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C7B828-3015-48E9-9DC0-04049A1EA064}" srcId="{90923505-020F-48B6-B4C1-43DAAB0A8FEC}" destId="{5B3291AB-E8AA-4418-AA89-76F8AE93E2B1}" srcOrd="4" destOrd="0" parTransId="{EFC13A3B-EAF1-4215-8487-6FFE008641C2}" sibTransId="{F3161037-9686-4803-88F8-A82887E11F5A}"/>
    <dgm:cxn modelId="{CB7C5568-540C-4DEE-BE6A-47ECBDE03055}" type="presOf" srcId="{90923505-020F-48B6-B4C1-43DAAB0A8FEC}" destId="{E278B3CB-B264-45D0-81B5-AECAC00A6EDF}" srcOrd="0" destOrd="0" presId="urn:microsoft.com/office/officeart/2005/8/layout/hList1"/>
    <dgm:cxn modelId="{D51D4A46-5337-4392-8E3A-2C25FA5C3643}" srcId="{EA59E631-242C-467A-892C-E433C6ECFEAD}" destId="{99DC71AD-A731-4146-9C01-F473B7ECD013}" srcOrd="3" destOrd="0" parTransId="{415ABF2F-C822-4D32-B942-25EBD305E23C}" sibTransId="{3F67A439-82A5-48D8-98C3-99FA9FEC0930}"/>
    <dgm:cxn modelId="{64554FCF-DADE-4031-85AB-E16FE7DE3509}" type="presOf" srcId="{3BC50F3C-877E-434E-B91F-E2D8FEA8DB3F}" destId="{1B51C28F-0667-4B6D-90FF-6425B6C49226}" srcOrd="0" destOrd="0" presId="urn:microsoft.com/office/officeart/2005/8/layout/hList1"/>
    <dgm:cxn modelId="{3057F9A8-6600-435F-A275-F12A0B9E0BAE}" type="presOf" srcId="{C449600A-6C40-47E7-97A1-1012E3653EBC}" destId="{FE26AA58-11AD-44DD-B79A-6503DB1A76E0}" srcOrd="0" destOrd="3" presId="urn:microsoft.com/office/officeart/2005/8/layout/hList1"/>
    <dgm:cxn modelId="{3DFAAA36-16CB-466B-9323-A8B6DD75CB58}" type="presOf" srcId="{5B3291AB-E8AA-4418-AA89-76F8AE93E2B1}" destId="{FE26AA58-11AD-44DD-B79A-6503DB1A76E0}" srcOrd="0" destOrd="4" presId="urn:microsoft.com/office/officeart/2005/8/layout/hList1"/>
    <dgm:cxn modelId="{BE5088E1-6DB5-4BD6-93C4-BC6CB7E54B95}" type="presOf" srcId="{AD1B7ECF-DBA7-419A-97D4-AA1824EF4AE5}" destId="{AD71ED1E-CD57-48D1-BD8F-C0DC8F5D98FE}" srcOrd="0" destOrd="1" presId="urn:microsoft.com/office/officeart/2005/8/layout/hList1"/>
    <dgm:cxn modelId="{473AD9EA-9C9B-4A8A-9EB7-C8189492CF95}" type="presOf" srcId="{DA8207F0-7D63-425C-A70D-272C40A30DD2}" destId="{1F10F558-D984-46A6-8795-888D5C9AAB5A}" srcOrd="0" destOrd="0" presId="urn:microsoft.com/office/officeart/2005/8/layout/hList1"/>
    <dgm:cxn modelId="{1699A4F4-B94F-40F9-9FB1-56A17A78F663}" srcId="{DA8207F0-7D63-425C-A70D-272C40A30DD2}" destId="{90923505-020F-48B6-B4C1-43DAAB0A8FEC}" srcOrd="1" destOrd="0" parTransId="{08B0FFEB-379C-426C-9975-69CD09D9FD5E}" sibTransId="{E21B9DFA-E7B2-4652-AAC9-5EA2EFF41D43}"/>
    <dgm:cxn modelId="{A886E83C-BE54-4D4A-AFF8-160973273F63}" type="presOf" srcId="{408E76B3-A45E-4BBE-A7F5-981521CB880F}" destId="{AD71ED1E-CD57-48D1-BD8F-C0DC8F5D98FE}" srcOrd="0" destOrd="4" presId="urn:microsoft.com/office/officeart/2005/8/layout/hList1"/>
    <dgm:cxn modelId="{408E37BE-0F7D-4D36-87B5-2FBE2622A451}" srcId="{90923505-020F-48B6-B4C1-43DAAB0A8FEC}" destId="{27B60366-1086-4922-B393-42A02BC370DF}" srcOrd="6" destOrd="0" parTransId="{AC0AC23D-7B1B-4776-9220-7650B5550A57}" sibTransId="{EB432E83-8BA6-4D55-899D-6C737850C114}"/>
    <dgm:cxn modelId="{36969454-DF38-474D-A8A5-37018C77DC39}" srcId="{90923505-020F-48B6-B4C1-43DAAB0A8FEC}" destId="{50190133-597F-4616-9436-15894DAB232C}" srcOrd="0" destOrd="0" parTransId="{9E630C95-A529-4C7C-9FAA-2B7689A58420}" sibTransId="{4D2BE702-BC73-48F3-9D8B-C7CEDCF08F31}"/>
    <dgm:cxn modelId="{C02EB898-F0AA-4DA4-A261-E6AC251D4F7B}" srcId="{90923505-020F-48B6-B4C1-43DAAB0A8FEC}" destId="{545DD3D4-94A5-4BE6-BFCE-DCCCC908CA35}" srcOrd="2" destOrd="0" parTransId="{3B175921-07DF-4891-8EB5-4FA7FF3EE270}" sibTransId="{1B1CA3A3-230B-4A76-B5F8-927A885E66A6}"/>
    <dgm:cxn modelId="{0CC6CBA2-5819-4016-B28C-70A1E2515F8C}" srcId="{DA8207F0-7D63-425C-A70D-272C40A30DD2}" destId="{EA59E631-242C-467A-892C-E433C6ECFEAD}" srcOrd="0" destOrd="0" parTransId="{5B70B069-9F9F-488F-BF05-58B6F71DF8B8}" sibTransId="{9BD0D539-0C8A-420A-9FDE-D02C050EC2DD}"/>
    <dgm:cxn modelId="{005031ED-B37F-4C99-8CD4-9B50D21B2A77}" srcId="{EA59E631-242C-467A-892C-E433C6ECFEAD}" destId="{FBE21A81-62F8-4F91-8270-EBE658BC89A6}" srcOrd="0" destOrd="0" parTransId="{13C3228F-A476-406F-BA20-5D7312150073}" sibTransId="{25EAF39E-91A4-478A-B6C8-52C7F55D57FC}"/>
    <dgm:cxn modelId="{ADD20556-4CE5-48C8-8734-7CD547435F89}" srcId="{EA59E631-242C-467A-892C-E433C6ECFEAD}" destId="{AD1B7ECF-DBA7-419A-97D4-AA1824EF4AE5}" srcOrd="1" destOrd="0" parTransId="{08C07F7F-EB57-463E-80CA-54D9F4DBA3AE}" sibTransId="{DF32249D-535D-46FE-B8D0-CC9F349B6549}"/>
    <dgm:cxn modelId="{9739F678-DD86-4658-9BEE-2FA89059742A}" type="presOf" srcId="{0EFE64B7-7667-43A7-AC4B-EADA071DE8FE}" destId="{AD71ED1E-CD57-48D1-BD8F-C0DC8F5D98FE}" srcOrd="0" destOrd="5" presId="urn:microsoft.com/office/officeart/2005/8/layout/hList1"/>
    <dgm:cxn modelId="{0709AFA9-6E5F-4AE7-85E3-3F4FC36814E2}" type="presOf" srcId="{FBE21A81-62F8-4F91-8270-EBE658BC89A6}" destId="{AD71ED1E-CD57-48D1-BD8F-C0DC8F5D98FE}" srcOrd="0" destOrd="0" presId="urn:microsoft.com/office/officeart/2005/8/layout/hList1"/>
    <dgm:cxn modelId="{2C75B1F1-E982-479F-A7DC-9DAE2A04220F}" type="presOf" srcId="{50190133-597F-4616-9436-15894DAB232C}" destId="{FE26AA58-11AD-44DD-B79A-6503DB1A76E0}" srcOrd="0" destOrd="0" presId="urn:microsoft.com/office/officeart/2005/8/layout/hList1"/>
    <dgm:cxn modelId="{35A8E682-82F0-4029-B2F1-C7D1D2F1F439}" type="presOf" srcId="{EA59E631-242C-467A-892C-E433C6ECFEAD}" destId="{3045C23F-8EC1-4525-8EC2-4AB4C39C62B2}" srcOrd="0" destOrd="0" presId="urn:microsoft.com/office/officeart/2005/8/layout/hList1"/>
    <dgm:cxn modelId="{544A41AB-F42C-46D6-9EE2-3052C974EC50}" srcId="{DA8207F0-7D63-425C-A70D-272C40A30DD2}" destId="{3BC50F3C-877E-434E-B91F-E2D8FEA8DB3F}" srcOrd="2" destOrd="0" parTransId="{3C60F93D-B929-4FF6-8B2A-5C2B135B4945}" sibTransId="{B3042680-87E6-4E59-806A-677CA3626B03}"/>
    <dgm:cxn modelId="{307DF692-8670-419E-93D6-151D0C985E12}" srcId="{EA59E631-242C-467A-892C-E433C6ECFEAD}" destId="{4516DA30-5985-434B-8837-EB19E8C9DD10}" srcOrd="2" destOrd="0" parTransId="{64767BD9-EE35-4B52-B4C5-D6A067D0A98B}" sibTransId="{8C175884-4636-4D18-9D3C-63DE7C39D778}"/>
    <dgm:cxn modelId="{DDF79061-834C-4D3F-A65C-BFBCC21C124F}" srcId="{EA59E631-242C-467A-892C-E433C6ECFEAD}" destId="{408E76B3-A45E-4BBE-A7F5-981521CB880F}" srcOrd="4" destOrd="0" parTransId="{2DB2AB4B-0D10-42E0-9734-6516F51134EA}" sibTransId="{3BFA3A94-F527-4F91-9D90-86ECAD4BC63B}"/>
    <dgm:cxn modelId="{8BDCBBAE-9D29-4E00-B48E-D2E6BFB77629}" srcId="{3BC50F3C-877E-434E-B91F-E2D8FEA8DB3F}" destId="{C1AE9AD3-39DD-4965-920B-01B60367B7DF}" srcOrd="0" destOrd="0" parTransId="{A2E86ECF-AF90-4267-A83A-ABCC8AB5F8DD}" sibTransId="{022E8E82-94E8-4105-AFA3-8B8B187FB6D5}"/>
    <dgm:cxn modelId="{EAC3F34B-ABE5-4B8A-93C4-637EAF82103E}" srcId="{90923505-020F-48B6-B4C1-43DAAB0A8FEC}" destId="{BAB13A78-B917-4090-9554-DF5D5846A84F}" srcOrd="5" destOrd="0" parTransId="{1C76BF29-D076-49DE-9943-3BC1D8F240BF}" sibTransId="{600FE8F8-A785-4406-8BFC-49478D6EE330}"/>
    <dgm:cxn modelId="{4024069B-9B07-41F2-8D3F-CF82F75F201D}" type="presOf" srcId="{0BA54544-D3BD-4F3D-AAAB-D27CA77FEFA1}" destId="{AD71ED1E-CD57-48D1-BD8F-C0DC8F5D98FE}" srcOrd="0" destOrd="6" presId="urn:microsoft.com/office/officeart/2005/8/layout/hList1"/>
    <dgm:cxn modelId="{5FFF222F-BD7D-4A18-A61F-951F9ABB3D33}" srcId="{90923505-020F-48B6-B4C1-43DAAB0A8FEC}" destId="{A11B57B0-36F0-4F1F-ADAC-F2FF5141270F}" srcOrd="1" destOrd="0" parTransId="{7562188C-D18E-49A0-B978-716DA4BBC6CE}" sibTransId="{CE9A36F9-220D-46FC-8EEE-5862F6235E22}"/>
    <dgm:cxn modelId="{FBD33C61-17A8-40A1-A358-795F76B4042D}" type="presOf" srcId="{4516DA30-5985-434B-8837-EB19E8C9DD10}" destId="{AD71ED1E-CD57-48D1-BD8F-C0DC8F5D98FE}" srcOrd="0" destOrd="2" presId="urn:microsoft.com/office/officeart/2005/8/layout/hList1"/>
    <dgm:cxn modelId="{847E7911-E169-41D1-8502-0A21296C9CDE}" type="presOf" srcId="{C1AE9AD3-39DD-4965-920B-01B60367B7DF}" destId="{D9F8C611-4271-4259-8B60-61CEC86668F5}" srcOrd="0" destOrd="0" presId="urn:microsoft.com/office/officeart/2005/8/layout/hList1"/>
    <dgm:cxn modelId="{B4DF1831-C5D9-4389-B2EA-B80317621EE5}" type="presOf" srcId="{545DD3D4-94A5-4BE6-BFCE-DCCCC908CA35}" destId="{FE26AA58-11AD-44DD-B79A-6503DB1A76E0}" srcOrd="0" destOrd="2" presId="urn:microsoft.com/office/officeart/2005/8/layout/hList1"/>
    <dgm:cxn modelId="{925B43D7-F12D-4B0C-AF2D-5AC68AAEAFD2}" type="presOf" srcId="{BAB13A78-B917-4090-9554-DF5D5846A84F}" destId="{FE26AA58-11AD-44DD-B79A-6503DB1A76E0}" srcOrd="0" destOrd="5" presId="urn:microsoft.com/office/officeart/2005/8/layout/hList1"/>
    <dgm:cxn modelId="{C447B92D-589C-48D4-AB8D-4A58D6FBF924}" srcId="{EA59E631-242C-467A-892C-E433C6ECFEAD}" destId="{0BA54544-D3BD-4F3D-AAAB-D27CA77FEFA1}" srcOrd="6" destOrd="0" parTransId="{E519462D-8F70-4F6B-A319-BC80B80A3116}" sibTransId="{C31800DF-D4B9-43DA-BF3D-903E87A21DA9}"/>
    <dgm:cxn modelId="{01AFDC60-5431-464E-9F21-5B9203DEE52B}" srcId="{90923505-020F-48B6-B4C1-43DAAB0A8FEC}" destId="{C449600A-6C40-47E7-97A1-1012E3653EBC}" srcOrd="3" destOrd="0" parTransId="{8E0F4E65-8AF9-4C50-A69A-0403744840E7}" sibTransId="{BF4A45D8-6B66-419A-B944-8C6471D24259}"/>
    <dgm:cxn modelId="{C5AC9B34-EF5B-43BE-9F02-2CFA7DD51A6C}" type="presOf" srcId="{99DC71AD-A731-4146-9C01-F473B7ECD013}" destId="{AD71ED1E-CD57-48D1-BD8F-C0DC8F5D98FE}" srcOrd="0" destOrd="3" presId="urn:microsoft.com/office/officeart/2005/8/layout/hList1"/>
    <dgm:cxn modelId="{5EB9E52A-4A88-4E43-9368-1F3CE09AE94D}" srcId="{3BC50F3C-877E-434E-B91F-E2D8FEA8DB3F}" destId="{CE7F83AB-FB80-4DD1-8B4A-392B35CB3C74}" srcOrd="1" destOrd="0" parTransId="{08E725CA-FD9D-4E9B-A346-64C0752D2093}" sibTransId="{55CA86AA-E98F-4886-B28A-3C5EA1AD20E7}"/>
    <dgm:cxn modelId="{E05AE902-B1E7-4A04-AC69-39719CB17294}" type="presOf" srcId="{A11B57B0-36F0-4F1F-ADAC-F2FF5141270F}" destId="{FE26AA58-11AD-44DD-B79A-6503DB1A76E0}" srcOrd="0" destOrd="1" presId="urn:microsoft.com/office/officeart/2005/8/layout/hList1"/>
    <dgm:cxn modelId="{E213808E-06C7-4A5A-AB65-CDC74BFFBB58}" srcId="{EA59E631-242C-467A-892C-E433C6ECFEAD}" destId="{0EFE64B7-7667-43A7-AC4B-EADA071DE8FE}" srcOrd="5" destOrd="0" parTransId="{F21C9432-7AB8-4B64-9558-7882696D3D03}" sibTransId="{24B3ABEF-1593-4412-BD75-1008C93E346E}"/>
    <dgm:cxn modelId="{7DBD79FD-675F-4513-9EE8-089C830ED21A}" type="presOf" srcId="{CE7F83AB-FB80-4DD1-8B4A-392B35CB3C74}" destId="{D9F8C611-4271-4259-8B60-61CEC86668F5}" srcOrd="0" destOrd="1" presId="urn:microsoft.com/office/officeart/2005/8/layout/hList1"/>
    <dgm:cxn modelId="{EE3BCC23-5D45-487D-ABB7-21656BD3B1E7}" type="presOf" srcId="{27B60366-1086-4922-B393-42A02BC370DF}" destId="{FE26AA58-11AD-44DD-B79A-6503DB1A76E0}" srcOrd="0" destOrd="6" presId="urn:microsoft.com/office/officeart/2005/8/layout/hList1"/>
    <dgm:cxn modelId="{1336822E-4978-46D0-8B9A-AE4F24FF5DCC}" type="presParOf" srcId="{1F10F558-D984-46A6-8795-888D5C9AAB5A}" destId="{1F9F4937-2A52-4999-A69C-2A197EA1F9A9}" srcOrd="0" destOrd="0" presId="urn:microsoft.com/office/officeart/2005/8/layout/hList1"/>
    <dgm:cxn modelId="{9E337DFA-F34B-4B2C-B5BC-C77E5FAC8FE3}" type="presParOf" srcId="{1F9F4937-2A52-4999-A69C-2A197EA1F9A9}" destId="{3045C23F-8EC1-4525-8EC2-4AB4C39C62B2}" srcOrd="0" destOrd="0" presId="urn:microsoft.com/office/officeart/2005/8/layout/hList1"/>
    <dgm:cxn modelId="{3F236BBE-DD1A-4F18-B860-CB04DF2F0A2C}" type="presParOf" srcId="{1F9F4937-2A52-4999-A69C-2A197EA1F9A9}" destId="{AD71ED1E-CD57-48D1-BD8F-C0DC8F5D98FE}" srcOrd="1" destOrd="0" presId="urn:microsoft.com/office/officeart/2005/8/layout/hList1"/>
    <dgm:cxn modelId="{4519D8B4-327A-4880-AEDD-FE67FF28B7A8}" type="presParOf" srcId="{1F10F558-D984-46A6-8795-888D5C9AAB5A}" destId="{6008D874-76B4-4D43-8C50-780823177A82}" srcOrd="1" destOrd="0" presId="urn:microsoft.com/office/officeart/2005/8/layout/hList1"/>
    <dgm:cxn modelId="{39F12CB0-1ED4-4DD6-A0C0-41B88C0B5FD6}" type="presParOf" srcId="{1F10F558-D984-46A6-8795-888D5C9AAB5A}" destId="{0ABD3A5B-832D-4F0B-965E-22E9A32649C1}" srcOrd="2" destOrd="0" presId="urn:microsoft.com/office/officeart/2005/8/layout/hList1"/>
    <dgm:cxn modelId="{BBC294F6-F341-437B-9DFA-0A54DAC433C7}" type="presParOf" srcId="{0ABD3A5B-832D-4F0B-965E-22E9A32649C1}" destId="{E278B3CB-B264-45D0-81B5-AECAC00A6EDF}" srcOrd="0" destOrd="0" presId="urn:microsoft.com/office/officeart/2005/8/layout/hList1"/>
    <dgm:cxn modelId="{875DEF9D-6B1B-4ADE-8F0C-89761E240315}" type="presParOf" srcId="{0ABD3A5B-832D-4F0B-965E-22E9A32649C1}" destId="{FE26AA58-11AD-44DD-B79A-6503DB1A76E0}" srcOrd="1" destOrd="0" presId="urn:microsoft.com/office/officeart/2005/8/layout/hList1"/>
    <dgm:cxn modelId="{A3279FDD-6320-4157-B5B0-5A50D775B9F4}" type="presParOf" srcId="{1F10F558-D984-46A6-8795-888D5C9AAB5A}" destId="{DA9760E4-41E6-4E2B-8002-127018B2979E}" srcOrd="3" destOrd="0" presId="urn:microsoft.com/office/officeart/2005/8/layout/hList1"/>
    <dgm:cxn modelId="{057E37DA-9DEC-4FB9-A608-61E067315A62}" type="presParOf" srcId="{1F10F558-D984-46A6-8795-888D5C9AAB5A}" destId="{258DFECB-6A20-4C0E-ADA6-AED020C1572E}" srcOrd="4" destOrd="0" presId="urn:microsoft.com/office/officeart/2005/8/layout/hList1"/>
    <dgm:cxn modelId="{82948A0D-BCDB-4D51-A35E-E1D61AF758FA}" type="presParOf" srcId="{258DFECB-6A20-4C0E-ADA6-AED020C1572E}" destId="{1B51C28F-0667-4B6D-90FF-6425B6C49226}" srcOrd="0" destOrd="0" presId="urn:microsoft.com/office/officeart/2005/8/layout/hList1"/>
    <dgm:cxn modelId="{A302BC68-3335-42DF-84A5-96E1540B1790}" type="presParOf" srcId="{258DFECB-6A20-4C0E-ADA6-AED020C1572E}" destId="{D9F8C611-4271-4259-8B60-61CEC86668F5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06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8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66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63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8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51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37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61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12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6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B31F-987A-4C1D-B4AF-BC1E5674C002}" type="datetimeFigureOut">
              <a:rPr lang="pl-PL" smtClean="0"/>
              <a:t>2023-01-24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8A04-A25F-45AC-A93B-EB7F0D2C21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8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48" y="0"/>
            <a:ext cx="12189579" cy="685799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84B1CF-7B47-7FBE-DB06-02417776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235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Tabela 7">
            <a:extLst>
              <a:ext uri="{FF2B5EF4-FFF2-40B4-BE49-F238E27FC236}">
                <a16:creationId xmlns:a16="http://schemas.microsoft.com/office/drawing/2014/main" xmlns="" id="{ECAEFED0-AA6F-6B0F-447E-989A1C255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56988"/>
              </p:ext>
            </p:extLst>
          </p:nvPr>
        </p:nvGraphicFramePr>
        <p:xfrm>
          <a:off x="328473" y="487679"/>
          <a:ext cx="11025327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051">
                  <a:extLst>
                    <a:ext uri="{9D8B030D-6E8A-4147-A177-3AD203B41FA5}">
                      <a16:colId xmlns:a16="http://schemas.microsoft.com/office/drawing/2014/main" xmlns="" val="3461482330"/>
                    </a:ext>
                  </a:extLst>
                </a:gridCol>
                <a:gridCol w="5273336">
                  <a:extLst>
                    <a:ext uri="{9D8B030D-6E8A-4147-A177-3AD203B41FA5}">
                      <a16:colId xmlns:a16="http://schemas.microsoft.com/office/drawing/2014/main" xmlns="" val="2563715347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1833256400"/>
                    </a:ext>
                  </a:extLst>
                </a:gridCol>
                <a:gridCol w="2236433">
                  <a:extLst>
                    <a:ext uri="{9D8B030D-6E8A-4147-A177-3AD203B41FA5}">
                      <a16:colId xmlns:a16="http://schemas.microsoft.com/office/drawing/2014/main" xmlns="" val="1662494901"/>
                    </a:ext>
                  </a:extLst>
                </a:gridCol>
              </a:tblGrid>
              <a:tr h="5564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Cel szczegółowy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Obszary wsparcia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Alokacja </a:t>
                      </a:r>
                    </a:p>
                    <a:p>
                      <a:pPr algn="ctr"/>
                      <a:r>
                        <a:rPr lang="pl-PL" sz="1600" dirty="0"/>
                        <a:t>(mln euro)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Alokacja na wymiar terytorialny (mln euro)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3828696"/>
                  </a:ext>
                </a:extLst>
              </a:tr>
              <a:tr h="344210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1.2 </a:t>
                      </a:r>
                    </a:p>
                    <a:p>
                      <a:pPr algn="ctr"/>
                      <a:r>
                        <a:rPr lang="pl-PL" sz="1400" dirty="0"/>
                        <a:t>cyfryzacja i e -usługi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n-lt"/>
                        </a:rPr>
                        <a:t>E-administracji i e-usługi w samorządach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19,47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316212"/>
                  </a:ext>
                </a:extLst>
              </a:tr>
              <a:tr h="326638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1.3 </a:t>
                      </a:r>
                    </a:p>
                    <a:p>
                      <a:pPr algn="ctr"/>
                      <a:r>
                        <a:rPr lang="pl-PL" sz="1400" dirty="0"/>
                        <a:t>konkurencyjność MŚP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n-lt"/>
                        </a:rPr>
                        <a:t>Tworzenie warunków do rozwoju przedsiębiorczości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43,33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5239903"/>
                  </a:ext>
                </a:extLst>
              </a:tr>
              <a:tr h="297934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2.2 </a:t>
                      </a:r>
                    </a:p>
                    <a:p>
                      <a:pPr algn="ctr"/>
                      <a:r>
                        <a:rPr lang="pl-PL" sz="1400" dirty="0"/>
                        <a:t>wsparcie OZE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 i rozbudowa OZE na potrzeby JST</a:t>
                      </a:r>
                      <a:endParaRPr lang="pl-P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3798996"/>
                  </a:ext>
                </a:extLst>
              </a:tr>
              <a:tr h="335576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2.4 </a:t>
                      </a:r>
                    </a:p>
                    <a:p>
                      <a:pPr algn="ctr"/>
                      <a:r>
                        <a:rPr lang="pl-PL" sz="1400" dirty="0"/>
                        <a:t>zmiany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n-lt"/>
                        </a:rPr>
                        <a:t>Adaptacja terenów zurbanizowanych do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17,16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265485"/>
                  </a:ext>
                </a:extLst>
              </a:tr>
              <a:tr h="387066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2.7</a:t>
                      </a:r>
                    </a:p>
                    <a:p>
                      <a:pPr algn="ctr"/>
                      <a:r>
                        <a:rPr lang="pl-PL" sz="1400" dirty="0"/>
                        <a:t>bioróżnorodność i dziedzictwo naturalne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Tworzenia centrów ochrony różnorodności biologicznej np. banki genowe, parki miejskie, ogrody botaniczne, </a:t>
                      </a:r>
                      <a:r>
                        <a:rPr lang="pl-PL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ekoparki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15,02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771253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2.8</a:t>
                      </a:r>
                    </a:p>
                    <a:p>
                      <a:pPr algn="ctr"/>
                      <a:r>
                        <a:rPr lang="pl-PL" sz="1400" dirty="0"/>
                        <a:t>mobilność i transport publiczny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n-lt"/>
                        </a:rPr>
                        <a:t>Rozwój transportu publicznego (w tym infrastruktura, tabor, drogi rowerowe)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65,08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248427"/>
                  </a:ext>
                </a:extLst>
              </a:tr>
              <a:tr h="485203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5.1</a:t>
                      </a:r>
                    </a:p>
                    <a:p>
                      <a:pPr algn="ctr"/>
                      <a:r>
                        <a:rPr lang="pl-PL" sz="1400" dirty="0"/>
                        <a:t>rozwój obszarów miejskich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m. in.: w zakresie kultury, turystyki, odnowy przestrzeni, parków, terenów inwestycyjnych etc.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65,28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65,28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913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5.2</a:t>
                      </a:r>
                    </a:p>
                    <a:p>
                      <a:pPr algn="ctr"/>
                      <a:r>
                        <a:rPr lang="pl-PL" sz="1400" dirty="0"/>
                        <a:t>rozwój obszarów wiejskich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Wsparcie m. in.: w zakresie kultury, turystyki, odnowy przestrzeni, parków, terenów inwestycyjnych etc.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27,74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27,74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596610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273,08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157,71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1157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84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8829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84B1CF-7B47-7FBE-DB06-024177766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76EAFB6-ACBA-8AAC-9F24-78F2B189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6755"/>
              </p:ext>
            </p:extLst>
          </p:nvPr>
        </p:nvGraphicFramePr>
        <p:xfrm>
          <a:off x="603682" y="1825625"/>
          <a:ext cx="11004978" cy="291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33">
                  <a:extLst>
                    <a:ext uri="{9D8B030D-6E8A-4147-A177-3AD203B41FA5}">
                      <a16:colId xmlns:a16="http://schemas.microsoft.com/office/drawing/2014/main" xmlns="" val="57005127"/>
                    </a:ext>
                  </a:extLst>
                </a:gridCol>
                <a:gridCol w="3778673">
                  <a:extLst>
                    <a:ext uri="{9D8B030D-6E8A-4147-A177-3AD203B41FA5}">
                      <a16:colId xmlns:a16="http://schemas.microsoft.com/office/drawing/2014/main" xmlns="" val="3080334079"/>
                    </a:ext>
                  </a:extLst>
                </a:gridCol>
                <a:gridCol w="1562073">
                  <a:extLst>
                    <a:ext uri="{9D8B030D-6E8A-4147-A177-3AD203B41FA5}">
                      <a16:colId xmlns:a16="http://schemas.microsoft.com/office/drawing/2014/main" xmlns="" val="4249024755"/>
                    </a:ext>
                  </a:extLst>
                </a:gridCol>
                <a:gridCol w="2497499">
                  <a:extLst>
                    <a:ext uri="{9D8B030D-6E8A-4147-A177-3AD203B41FA5}">
                      <a16:colId xmlns:a16="http://schemas.microsoft.com/office/drawing/2014/main" xmlns="" val="3294772771"/>
                    </a:ext>
                  </a:extLst>
                </a:gridCol>
              </a:tblGrid>
              <a:tr h="5564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szczegółowy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Obszary wsparcia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Alokacja </a:t>
                      </a:r>
                    </a:p>
                    <a:p>
                      <a:pPr algn="ctr"/>
                      <a:r>
                        <a:rPr lang="pl-PL" dirty="0"/>
                        <a:t>(mln euro)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Alokacja na wymiar terytorialny (mln euro)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4788308"/>
                  </a:ext>
                </a:extLst>
              </a:tr>
              <a:tr h="344210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4(f)</a:t>
                      </a:r>
                    </a:p>
                    <a:p>
                      <a:pPr algn="ctr"/>
                      <a:r>
                        <a:rPr lang="pl-PL" sz="1400" dirty="0"/>
                        <a:t>edukacja – nowoczesna szkoła i przedszkole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Edukacja przedszkolna, edukacja ogólna, edukacja zawodowa, edukacja włączająca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77,55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42,42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874757"/>
                  </a:ext>
                </a:extLst>
              </a:tr>
              <a:tr h="258940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4(h)</a:t>
                      </a:r>
                    </a:p>
                    <a:p>
                      <a:pPr algn="ctr"/>
                      <a:r>
                        <a:rPr lang="pl-PL" sz="1400" dirty="0"/>
                        <a:t>włączenie społeczne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Aktywna integracja – projekty m.in. Ośrodków Polityki Społecznej, Powiatowych Centrów Pomocy Rodzinie, Centrów Integracji Społecznej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35,79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17,90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414297"/>
                  </a:ext>
                </a:extLst>
              </a:tr>
              <a:tr h="43101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C00000"/>
                          </a:solidFill>
                        </a:rPr>
                        <a:t>113,34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C00000"/>
                          </a:solidFill>
                        </a:rPr>
                        <a:t>60,32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98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48" y="0"/>
            <a:ext cx="12475465" cy="685799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84B1CF-7B47-7FBE-DB06-024177766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8909331" y="149647"/>
            <a:ext cx="1015904" cy="42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850840" y="108886"/>
            <a:ext cx="113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(RLKS)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C33325E-BDC1-093A-86F8-B752CE8E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92927"/>
              </p:ext>
            </p:extLst>
          </p:nvPr>
        </p:nvGraphicFramePr>
        <p:xfrm>
          <a:off x="447582" y="1355890"/>
          <a:ext cx="11004978" cy="378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33">
                  <a:extLst>
                    <a:ext uri="{9D8B030D-6E8A-4147-A177-3AD203B41FA5}">
                      <a16:colId xmlns:a16="http://schemas.microsoft.com/office/drawing/2014/main" xmlns="" val="2581722963"/>
                    </a:ext>
                  </a:extLst>
                </a:gridCol>
                <a:gridCol w="3778673">
                  <a:extLst>
                    <a:ext uri="{9D8B030D-6E8A-4147-A177-3AD203B41FA5}">
                      <a16:colId xmlns:a16="http://schemas.microsoft.com/office/drawing/2014/main" xmlns="" val="3265266823"/>
                    </a:ext>
                  </a:extLst>
                </a:gridCol>
                <a:gridCol w="1562073">
                  <a:extLst>
                    <a:ext uri="{9D8B030D-6E8A-4147-A177-3AD203B41FA5}">
                      <a16:colId xmlns:a16="http://schemas.microsoft.com/office/drawing/2014/main" xmlns="" val="2971369003"/>
                    </a:ext>
                  </a:extLst>
                </a:gridCol>
                <a:gridCol w="2497499">
                  <a:extLst>
                    <a:ext uri="{9D8B030D-6E8A-4147-A177-3AD203B41FA5}">
                      <a16:colId xmlns:a16="http://schemas.microsoft.com/office/drawing/2014/main" xmlns="" val="1127227397"/>
                    </a:ext>
                  </a:extLst>
                </a:gridCol>
              </a:tblGrid>
              <a:tr h="5564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szczegółowy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Obszary wsparcia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Alokacja </a:t>
                      </a:r>
                    </a:p>
                    <a:p>
                      <a:pPr algn="ctr"/>
                      <a:r>
                        <a:rPr lang="pl-PL" dirty="0"/>
                        <a:t>(mln euro)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Alokacja na wymiar terytorialny (mln euro)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545477"/>
                  </a:ext>
                </a:extLst>
              </a:tr>
              <a:tr h="344210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4 (f)</a:t>
                      </a:r>
                    </a:p>
                    <a:p>
                      <a:pPr algn="ctr"/>
                      <a:r>
                        <a:rPr lang="pl-PL" sz="1400" dirty="0"/>
                        <a:t>edukacja – nowoczesna szkoła i przedszkole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Szkoła i przedszkole jako ośrodek kultury i aktywizacji społeczności lokalnej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8270888"/>
                  </a:ext>
                </a:extLst>
              </a:tr>
              <a:tr h="297934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4 (g)</a:t>
                      </a:r>
                    </a:p>
                    <a:p>
                      <a:pPr algn="ctr"/>
                      <a:r>
                        <a:rPr lang="pl-PL" sz="1400" dirty="0"/>
                        <a:t>edukacja dorosłych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Wsparcie inicjatyw edukacyjnych skierowanych do osób dorosłych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2,63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2,63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2756370"/>
                  </a:ext>
                </a:extLst>
              </a:tr>
              <a:tr h="297934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4 (k)</a:t>
                      </a:r>
                    </a:p>
                    <a:p>
                      <a:pPr algn="ctr"/>
                      <a:r>
                        <a:rPr lang="pl-PL" sz="1400" dirty="0"/>
                        <a:t>usługi społeczne i zdrowotne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Usługi społeczne w gospodarstwach opiekuńczych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1660200"/>
                  </a:ext>
                </a:extLst>
              </a:tr>
              <a:tr h="297934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4 (l)</a:t>
                      </a:r>
                    </a:p>
                    <a:p>
                      <a:pPr algn="ctr"/>
                      <a:r>
                        <a:rPr lang="pl-PL" sz="1400" dirty="0"/>
                        <a:t>wsparcie najbardziej potrzebujących i dzieci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Wsparcie inicjatyw lokalnych – budowanie potencjału społeczności lokalnych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95187932"/>
                  </a:ext>
                </a:extLst>
              </a:tr>
              <a:tr h="43101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C00000"/>
                          </a:solidFill>
                        </a:rPr>
                        <a:t>13,26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C00000"/>
                          </a:solidFill>
                        </a:rPr>
                        <a:t>13,26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258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0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CC1704-CCFE-1F0D-273C-4529F931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085395"/>
            <a:ext cx="6111240" cy="4351338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Inicjatywa oddolna oparta na powiązaniach.</a:t>
            </a: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Budowanie strategii terytorialnych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(ZIT i Partnerstw JST) z włączeniem społeczeństwa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partnerów społecznych, gospodarczych, społeczeństwa obywatelskiego na każdym etapie.</a:t>
            </a: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Uwzględnienie wymiaru przestrzennego przy opracowywaniu strategii ponadlokalnych (ZIT).</a:t>
            </a: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Wspólnie uzgodnione cele rozwojowe partnerstwa są podstawą trwałej współpracy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wzmacnia powiązań funkcjonalnych.</a:t>
            </a: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Określenie celów w oparciu o wspólną diagnozę, nie o źródła finansowania.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121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DBBCE9DC-8EC6-85C1-50F0-962528B7A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927379"/>
              </p:ext>
            </p:extLst>
          </p:nvPr>
        </p:nvGraphicFramePr>
        <p:xfrm>
          <a:off x="1037259" y="455896"/>
          <a:ext cx="103707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75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9BC8D2D-D17D-6C24-DF3B-F33D66D87151}"/>
              </a:ext>
            </a:extLst>
          </p:cNvPr>
          <p:cNvSpPr txBox="1"/>
          <p:nvPr/>
        </p:nvSpPr>
        <p:spPr>
          <a:xfrm>
            <a:off x="603683" y="1100832"/>
            <a:ext cx="6613862" cy="394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konieczne podejmowanie </a:t>
            </a:r>
            <a:r>
              <a:rPr lang="pl-PL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kompleksowych działań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wysokim potencjale rozwojowym, odnoszących się do barier  i potencjałów, zdiagnozowanych dla OSI, finansowanych z poziomu regionalnego i krajowego (przy udziale środków UE i środków krajowych)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odejście od  indywidualnych działań wdrażanych na poziomie poszczególnych JST w stronę </a:t>
            </a:r>
            <a:r>
              <a:rPr lang="pl-PL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zintegrowanych (w tym partnerskich) przedsięwzięć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obszarze wspólnych potencjałów i barier rozwojowych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wzmacnianie potencjału JST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planowania projektów partnerskich i zacieśniania współpracy pomiędzy JST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konsekwencja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prowadzenie działań na rzecz OSI w perspektywie długoterminowej</a:t>
            </a:r>
          </a:p>
        </p:txBody>
      </p:sp>
    </p:spTree>
    <p:extLst>
      <p:ext uri="{BB962C8B-B14F-4D97-AF65-F5344CB8AC3E}">
        <p14:creationId xmlns:p14="http://schemas.microsoft.com/office/powerpoint/2010/main" val="354001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8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" y="79219"/>
            <a:ext cx="12190791" cy="6858680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4E1EBCCB-7697-69F8-D4C4-7165E80E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84" y="1148639"/>
            <a:ext cx="11090262" cy="4719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</a:rPr>
              <a:t>Główne Obszary Strategicznej Interwencji w </a:t>
            </a:r>
            <a:r>
              <a:rPr lang="pl-PL" sz="2200" b="1" dirty="0" err="1">
                <a:solidFill>
                  <a:schemeClr val="accent1">
                    <a:lumMod val="75000"/>
                  </a:schemeClr>
                </a:solidFill>
              </a:rPr>
              <a:t>Lubuskiem</a:t>
            </a:r>
            <a:endParaRPr lang="pl-PL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romanUcPeriod"/>
            </a:pPr>
            <a:r>
              <a:rPr lang="pl-PL" sz="1600" dirty="0"/>
              <a:t>Miasta średnie tracące funkcje społeczno-gospodarcze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(Nowa Sól, Międzyrzecz, Żagań, Żary)</a:t>
            </a:r>
          </a:p>
          <a:p>
            <a:pPr marL="514350" indent="-514350">
              <a:buAutoNum type="romanUcPeriod"/>
            </a:pPr>
            <a:r>
              <a:rPr lang="pl-PL" sz="1600" dirty="0"/>
              <a:t>Obszary zagrożone trwałą marginalizacją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(Bytnica, Gubin (gmina wiejska), Przytoczna, Skwierzyna, Kolsko, Dobiegniew, Łagów, Gozdnica, Małomice, Niegosławice, Szprotawa, Wymiarki, Brody, Lubsko, Tuplice).</a:t>
            </a:r>
          </a:p>
          <a:p>
            <a:pPr marL="514350" indent="-514350">
              <a:buAutoNum type="romanUcPeriod"/>
            </a:pPr>
            <a:r>
              <a:rPr lang="pl-PL" sz="1600" dirty="0"/>
              <a:t>Miasta wojewódzkie i ich obszary funkcjonalne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(MOF Gorzów Wlkp., MOF Zielona Góra)</a:t>
            </a:r>
          </a:p>
          <a:p>
            <a:pPr marL="514350" indent="-514350">
              <a:buAutoNum type="romanUcPeriod"/>
            </a:pPr>
            <a:r>
              <a:rPr lang="pl-PL" sz="1600" dirty="0"/>
              <a:t>Miejskie obszary funkcjonalne ośrodków </a:t>
            </a:r>
            <a:r>
              <a:rPr lang="pl-PL" sz="1600" dirty="0" err="1"/>
              <a:t>subregionalnych</a:t>
            </a:r>
            <a:r>
              <a:rPr lang="pl-PL" sz="1600" dirty="0"/>
              <a:t> i lokalnych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(Ośrodki </a:t>
            </a:r>
            <a:r>
              <a:rPr lang="pl-PL" sz="1600" dirty="0" err="1">
                <a:solidFill>
                  <a:schemeClr val="accent1">
                    <a:lumMod val="75000"/>
                  </a:schemeClr>
                </a:solidFill>
              </a:rPr>
              <a:t>subregionalne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 to miasta powyżej 20 tys. mieszkańców: Nowa Sól, Żary, Żagań i Świebodzin, miasta powiatowe powyżej 15 tys. mieszkańców, tj. Słubice i Międzyrzecz. Ośrodki lokalne to wszystkie pozostałe (obok ośrodków </a:t>
            </a:r>
            <a:r>
              <a:rPr lang="pl-PL" sz="1600" dirty="0" err="1">
                <a:solidFill>
                  <a:schemeClr val="accent1">
                    <a:lumMod val="75000"/>
                  </a:schemeClr>
                </a:solidFill>
              </a:rPr>
              <a:t>subregionalnych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) miasta powiatowe (Krosno Odrzańskie, Wschowa, Sulęcin oraz Strzelce Krajeńskie), a także Drezdenko, Kostrzyn nad Odrą, Gubin, Lubsko, Szprotawa i Skwierzyna).</a:t>
            </a:r>
          </a:p>
          <a:p>
            <a:pPr marL="514350" indent="-514350">
              <a:buAutoNum type="romanUcPeriod"/>
            </a:pPr>
            <a:r>
              <a:rPr lang="pl-PL" sz="1600" dirty="0"/>
              <a:t>Obszary wiejskie </a:t>
            </a:r>
          </a:p>
          <a:p>
            <a:pPr marL="0" indent="0" algn="ctr">
              <a:buNone/>
            </a:pPr>
            <a:endParaRPr lang="pl-PL" sz="1600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2400" u="sng" dirty="0">
                <a:solidFill>
                  <a:srgbClr val="C00000"/>
                </a:solidFill>
              </a:rPr>
              <a:t>WSZYSTKIE POWYŻSZE OSI ZOSTAŁY UWZGLĘDNIONE W PLANOWANIU </a:t>
            </a:r>
          </a:p>
          <a:p>
            <a:pPr marL="0" indent="0" algn="ctr">
              <a:buNone/>
            </a:pPr>
            <a:r>
              <a:rPr lang="pl-PL" sz="2400" u="sng" dirty="0">
                <a:solidFill>
                  <a:srgbClr val="C00000"/>
                </a:solidFill>
              </a:rPr>
              <a:t>WYMIARU TERYTORIALNEGO FEWL 21-27, </a:t>
            </a:r>
          </a:p>
          <a:p>
            <a:pPr marL="0" indent="0" algn="ctr">
              <a:buNone/>
            </a:pPr>
            <a:r>
              <a:rPr lang="pl-PL" sz="2400" u="sng" dirty="0">
                <a:solidFill>
                  <a:srgbClr val="C00000"/>
                </a:solidFill>
              </a:rPr>
              <a:t>WYMIENIONE OBSZARY W WIĘKSZOŚCI WCHODZĄ W SKŁAD ZIT ORAZ PARTNERSTW JST</a:t>
            </a:r>
          </a:p>
        </p:txBody>
      </p:sp>
    </p:spTree>
    <p:extLst>
      <p:ext uri="{BB962C8B-B14F-4D97-AF65-F5344CB8AC3E}">
        <p14:creationId xmlns:p14="http://schemas.microsoft.com/office/powerpoint/2010/main" val="109504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0791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DA942E77-D42E-9834-4D8D-1B7663C0A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71255"/>
              </p:ext>
            </p:extLst>
          </p:nvPr>
        </p:nvGraphicFramePr>
        <p:xfrm>
          <a:off x="560769" y="1621096"/>
          <a:ext cx="10387756" cy="346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606">
                  <a:extLst>
                    <a:ext uri="{9D8B030D-6E8A-4147-A177-3AD203B41FA5}">
                      <a16:colId xmlns:a16="http://schemas.microsoft.com/office/drawing/2014/main" xmlns="" val="1744121659"/>
                    </a:ext>
                  </a:extLst>
                </a:gridCol>
                <a:gridCol w="5055150">
                  <a:extLst>
                    <a:ext uri="{9D8B030D-6E8A-4147-A177-3AD203B41FA5}">
                      <a16:colId xmlns:a16="http://schemas.microsoft.com/office/drawing/2014/main" xmlns="" val="362920347"/>
                    </a:ext>
                  </a:extLst>
                </a:gridCol>
              </a:tblGrid>
              <a:tr h="689672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>
                          <a:latin typeface="+mn-lt"/>
                        </a:rPr>
                        <a:t>2014-2020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>
                          <a:latin typeface="+mn-lt"/>
                        </a:rPr>
                        <a:t>2021-2027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5601026"/>
                  </a:ext>
                </a:extLst>
              </a:tr>
              <a:tr h="699251">
                <a:tc>
                  <a:txBody>
                    <a:bodyPr/>
                    <a:lstStyle/>
                    <a:p>
                      <a:r>
                        <a:rPr lang="pl-PL" sz="2000" dirty="0"/>
                        <a:t>Liczba ZIT</a:t>
                      </a:r>
                    </a:p>
                    <a:p>
                      <a:r>
                        <a:rPr lang="pl-PL" sz="2000" dirty="0"/>
                        <a:t>2 (Gorzów</a:t>
                      </a:r>
                      <a:r>
                        <a:rPr lang="pl-PL" sz="2000" baseline="0" dirty="0"/>
                        <a:t> Wlkp., Zielona Góra)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Liczba ZIT</a:t>
                      </a:r>
                    </a:p>
                    <a:p>
                      <a:r>
                        <a:rPr lang="pl-PL" sz="2000" dirty="0"/>
                        <a:t>4 (Gorzów</a:t>
                      </a:r>
                      <a:r>
                        <a:rPr lang="pl-PL" sz="2000" baseline="0" dirty="0"/>
                        <a:t> Wlkp., Zielona Góra, </a:t>
                      </a:r>
                      <a:r>
                        <a:rPr lang="pl-PL" sz="2000" dirty="0"/>
                        <a:t>Żary-Żagań, Międzyrzecz-Świebodzin)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794408"/>
                  </a:ext>
                </a:extLst>
              </a:tr>
              <a:tr h="766101">
                <a:tc>
                  <a:txBody>
                    <a:bodyPr/>
                    <a:lstStyle/>
                    <a:p>
                      <a:r>
                        <a:rPr lang="pl-PL" sz="2000" b="0" dirty="0"/>
                        <a:t>Liczba partnerstw</a:t>
                      </a:r>
                    </a:p>
                    <a:p>
                      <a:r>
                        <a:rPr lang="pl-PL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0" dirty="0"/>
                        <a:t>Liczba partnerstw </a:t>
                      </a:r>
                    </a:p>
                    <a:p>
                      <a:r>
                        <a:rPr lang="pl-PL" sz="2000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066807"/>
                  </a:ext>
                </a:extLst>
              </a:tr>
              <a:tr h="699251">
                <a:tc>
                  <a:txBody>
                    <a:bodyPr/>
                    <a:lstStyle/>
                    <a:p>
                      <a:r>
                        <a:rPr lang="pl-PL" sz="2000" b="0" dirty="0"/>
                        <a:t>% liczby mieszkańców objętych ZIT i partnerstwami</a:t>
                      </a:r>
                    </a:p>
                    <a:p>
                      <a:r>
                        <a:rPr lang="pl-PL" sz="2000" b="0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/>
                        <a:t>% liczby mieszkańców objętych ZIT i partnerstwami</a:t>
                      </a:r>
                    </a:p>
                    <a:p>
                      <a:r>
                        <a:rPr lang="pl-PL" sz="2000" b="0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326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5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-63793"/>
            <a:ext cx="12298532" cy="691929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1EBCCB-7697-69F8-D4C4-7165E80E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4" y="862271"/>
            <a:ext cx="6427435" cy="4659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b="1" dirty="0">
                <a:solidFill>
                  <a:schemeClr val="accent4">
                    <a:lumMod val="75000"/>
                  </a:schemeClr>
                </a:solidFill>
              </a:rPr>
              <a:t>230 mln euro </a:t>
            </a:r>
            <a:r>
              <a:rPr lang="pl-PL" sz="2100" dirty="0">
                <a:solidFill>
                  <a:schemeClr val="accent4">
                    <a:lumMod val="75000"/>
                  </a:schemeClr>
                </a:solidFill>
              </a:rPr>
              <a:t>na wymiar terytorialny</a:t>
            </a:r>
            <a:br>
              <a:rPr lang="pl-PL" sz="21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100" dirty="0">
                <a:solidFill>
                  <a:schemeClr val="accent4">
                    <a:lumMod val="75000"/>
                  </a:schemeClr>
                </a:solidFill>
              </a:rPr>
              <a:t>w programie w perspektywie 2021-2027</a:t>
            </a:r>
          </a:p>
          <a:p>
            <a:pPr marL="0" indent="0">
              <a:buNone/>
            </a:pPr>
            <a:r>
              <a:rPr lang="pl-PL" sz="2100" dirty="0">
                <a:solidFill>
                  <a:srgbClr val="388B25"/>
                </a:solidFill>
              </a:rPr>
              <a:t>ZIT, Partnerstwa JST, rewitalizacja, </a:t>
            </a:r>
            <a:br>
              <a:rPr lang="pl-PL" sz="2100" dirty="0">
                <a:solidFill>
                  <a:srgbClr val="388B25"/>
                </a:solidFill>
              </a:rPr>
            </a:br>
            <a:r>
              <a:rPr lang="pl-PL" sz="2100" dirty="0">
                <a:solidFill>
                  <a:srgbClr val="388B25"/>
                </a:solidFill>
              </a:rPr>
              <a:t>RLKS: 185,3 mln euro, w tym:</a:t>
            </a:r>
          </a:p>
          <a:p>
            <a:r>
              <a:rPr lang="pl-PL" sz="2100" b="1" dirty="0"/>
              <a:t>125 mln euro z EFRR</a:t>
            </a:r>
          </a:p>
          <a:p>
            <a:r>
              <a:rPr lang="pl-PL" sz="2100" b="1" dirty="0"/>
              <a:t>60,3 mln Euro z EFS+</a:t>
            </a:r>
          </a:p>
          <a:p>
            <a:pPr marL="0" indent="0">
              <a:buNone/>
            </a:pP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Podział środków uzgodniony z ZIT i partnerstwami JST </a:t>
            </a:r>
          </a:p>
          <a:p>
            <a:pPr marL="0" indent="0">
              <a:buNone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wykorzystaniem równej stawki per capita </a:t>
            </a:r>
            <a:r>
              <a:rPr lang="pl-PL" sz="2100" b="1" dirty="0">
                <a:solidFill>
                  <a:srgbClr val="C00000"/>
                </a:solidFill>
              </a:rPr>
              <a:t>(184,2 euro)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Środki na RLKS </a:t>
            </a:r>
            <a:r>
              <a:rPr lang="pl-PL" sz="2100" b="1" dirty="0">
                <a:solidFill>
                  <a:srgbClr val="C00000"/>
                </a:solidFill>
              </a:rPr>
              <a:t>13,3 mln euro</a:t>
            </a:r>
            <a:r>
              <a:rPr lang="pl-PL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EFS+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Alokacja dla rewitalizacji </a:t>
            </a:r>
            <a:r>
              <a:rPr lang="pl-PL" sz="2100" b="1" dirty="0">
                <a:solidFill>
                  <a:srgbClr val="C00000"/>
                </a:solidFill>
              </a:rPr>
              <a:t>31,7 mln euro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EFRR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E5344BD8-2789-0EB7-E230-A18E5A98A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8386"/>
              </p:ext>
            </p:extLst>
          </p:nvPr>
        </p:nvGraphicFramePr>
        <p:xfrm>
          <a:off x="6096000" y="1336089"/>
          <a:ext cx="5535038" cy="41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5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16"/>
            <a:ext cx="12192000" cy="685936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31371" y="1168044"/>
            <a:ext cx="109292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Czym jest RLKS?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realizacja wielofunduszowych Lokalnych Strategii Rozwoju ukierunkowanych na aktywizację społeczną </a:t>
            </a:r>
            <a:b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i gospodarczą społeczności wiejskiej</a:t>
            </a:r>
            <a:endParaRPr lang="pl-PL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zastosowanie RLKS w ramach FEWL - efekt synergii  pomiędzy środkami EFS+ oraz wsparciem z Europejskiego Funduszu Rozwoju Obszarów Wiejskich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Stan prac w regionie lubuskim</a:t>
            </a:r>
            <a:endParaRPr lang="pl-PL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11 Lokalnych Grup Działania uzyskało w 2022 r. wsparcie przygotowawcze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1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przy ogłoszeniu naboru na początku 2023 r. spodziewane podpisanie umów ramowych w III-IV kwartale 2023 r.</a:t>
            </a:r>
            <a:endParaRPr lang="pl-PL" sz="16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pierwsze nabory dla beneficjentów planowane na przełomie 2023/2024 r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8565BA6A-3E95-AE3C-6411-2A84E3DEF7FD}"/>
              </a:ext>
            </a:extLst>
          </p:cNvPr>
          <p:cNvSpPr/>
          <p:nvPr/>
        </p:nvSpPr>
        <p:spPr>
          <a:xfrm>
            <a:off x="878889" y="3357882"/>
            <a:ext cx="10681739" cy="160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(Lokalna Grupa Działania Zielone Światło, Stowarzyszenie Lokalna Grupa Działania Między Odrą a Bobrem, Zielona Dolina Odry i Warty, Stowarzyszenie LGD Bory Dolnośląskie, Stowarzyszenie LGD Brama Lubuska, Stowarzyszenie Lokalna Grupa Działania - Grupa Łużycka, Stowarzyszenie Kraina Szlaków Turystycznych - Lokalna Grupa Działania, Stowarzyszenie Kraina Lasów i Jezior - Lokalna Grupa Działania, Stowarzyszenie Lokalna Grupa Działania Regionu Kozła, Stowarzyszenie Wzgórza Dalkowskie, Stowarzyszenie Lokalna Grupa Działania Blisko Natury)</a:t>
            </a:r>
            <a:endParaRPr lang="pl-PL" sz="16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3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18B973D-9874-9AF1-CDC8-8E93203D936F}"/>
              </a:ext>
            </a:extLst>
          </p:cNvPr>
          <p:cNvSpPr txBox="1"/>
          <p:nvPr/>
        </p:nvSpPr>
        <p:spPr>
          <a:xfrm>
            <a:off x="578212" y="1649592"/>
            <a:ext cx="3306199" cy="1015663"/>
          </a:xfrm>
          <a:prstGeom prst="rect">
            <a:avLst/>
          </a:prstGeom>
          <a:solidFill>
            <a:srgbClr val="74FFE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Partnerstwo gmin południowowschodniej części lubuskiego Lubuska 9 (Bytom Odrzański, Kolsko, Kożuchów, Nowa Sól g, Nowe Miasteczko, Siedlisko, Szlichtyngowa, Sława, Wschowa):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14 566 298,11 euro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40CCB0C-DAA0-E9C0-D27E-E583089BEF3E}"/>
              </a:ext>
            </a:extLst>
          </p:cNvPr>
          <p:cNvSpPr txBox="1"/>
          <p:nvPr/>
        </p:nvSpPr>
        <p:spPr>
          <a:xfrm>
            <a:off x="9397821" y="3457661"/>
            <a:ext cx="2395178" cy="1015663"/>
          </a:xfrm>
          <a:prstGeom prst="rect">
            <a:avLst/>
          </a:prstGeom>
          <a:solidFill>
            <a:srgbClr val="FFA32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Partnerstwo Krośnieński Obszar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Funkcjonalny (Bobrowice, Bytnica,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Dąbie, Gubin m, Gubin g, Krosno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Odrzańskie, M: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10 056 375,04 euro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F17414B-1343-2293-3D5C-F368AEA075FB}"/>
              </a:ext>
            </a:extLst>
          </p:cNvPr>
          <p:cNvSpPr txBox="1"/>
          <p:nvPr/>
        </p:nvSpPr>
        <p:spPr>
          <a:xfrm>
            <a:off x="9684574" y="2334970"/>
            <a:ext cx="1380062" cy="830997"/>
          </a:xfrm>
          <a:prstGeom prst="rect">
            <a:avLst/>
          </a:prstGeom>
          <a:solidFill>
            <a:srgbClr val="CD89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Partnerstwo gmin (Lubrza, Skąpe,</a:t>
            </a:r>
          </a:p>
          <a:p>
            <a:r>
              <a:rPr lang="pl-PL" sz="1200" dirty="0"/>
              <a:t>Łagów): </a:t>
            </a:r>
          </a:p>
          <a:p>
            <a:r>
              <a:rPr lang="pl-PL" sz="1200" b="1" dirty="0"/>
              <a:t>2 498 758,59 euro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3C438CC-4767-670A-1D86-7070095246E9}"/>
              </a:ext>
            </a:extLst>
          </p:cNvPr>
          <p:cNvSpPr txBox="1"/>
          <p:nvPr/>
        </p:nvSpPr>
        <p:spPr>
          <a:xfrm>
            <a:off x="7403125" y="1342789"/>
            <a:ext cx="2179047" cy="1015663"/>
          </a:xfrm>
          <a:prstGeom prst="rect">
            <a:avLst/>
          </a:prstGeom>
          <a:solidFill>
            <a:srgbClr val="DF7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Partnerstwo gmin środkowego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pogranicza G7 (Słubice, Słońsk,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Rzepin, Ośno Lubuskie, Kostrzyn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nad Odrą, Cybinka, Górzyca):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9 526 781,90 euro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9F7E71A-804D-CBCD-0398-0C0D085A3830}"/>
              </a:ext>
            </a:extLst>
          </p:cNvPr>
          <p:cNvSpPr txBox="1"/>
          <p:nvPr/>
        </p:nvSpPr>
        <p:spPr>
          <a:xfrm>
            <a:off x="1997802" y="467071"/>
            <a:ext cx="2549922" cy="1015663"/>
          </a:xfrm>
          <a:prstGeom prst="rect">
            <a:avLst/>
          </a:prstGeom>
          <a:solidFill>
            <a:srgbClr val="FFBF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Północ województwa lubuskiego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Zawsze Razem (Dobiegniew, Drezdenko, Stare Kurowo, Zwierzyn, powiat Strzelecko-Drezdenecki):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5 859 971,11 euro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3839756-178B-9E5A-00E2-005239A1A3BE}"/>
              </a:ext>
            </a:extLst>
          </p:cNvPr>
          <p:cNvSpPr txBox="1"/>
          <p:nvPr/>
        </p:nvSpPr>
        <p:spPr>
          <a:xfrm>
            <a:off x="9684574" y="4765018"/>
            <a:ext cx="2383033" cy="830997"/>
          </a:xfrm>
          <a:prstGeom prst="rect">
            <a:avLst/>
          </a:prstGeom>
          <a:solidFill>
            <a:srgbClr val="C5F1F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Partnerstwo przygranicza na rzecz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Łuku 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Mużakowskiego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(Łęknica,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Tuplice, Trzebiel, Brody, Przewóz):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3 220 294,70 euro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6D929091-11BC-B4CF-D3F0-76564BA642A7}"/>
              </a:ext>
            </a:extLst>
          </p:cNvPr>
          <p:cNvSpPr txBox="1"/>
          <p:nvPr/>
        </p:nvSpPr>
        <p:spPr>
          <a:xfrm>
            <a:off x="7403125" y="2588981"/>
            <a:ext cx="1820860" cy="1569660"/>
          </a:xfrm>
          <a:prstGeom prst="rect">
            <a:avLst/>
          </a:prstGeom>
          <a:solidFill>
            <a:srgbClr val="B4B4F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Partnerstwo Razem dla wspólnego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Rozwoju (Trzciel, Pszczew,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Szczaniec, Zbąszynek, Babimost,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Kargowa, Trzebiechów, Bojadła):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7 543 064,16 euro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A7EA741-AA95-972B-6A15-FC1838F4333F}"/>
              </a:ext>
            </a:extLst>
          </p:cNvPr>
          <p:cNvSpPr txBox="1"/>
          <p:nvPr/>
        </p:nvSpPr>
        <p:spPr>
          <a:xfrm>
            <a:off x="7066010" y="5711545"/>
            <a:ext cx="2516162" cy="1015663"/>
          </a:xfrm>
          <a:prstGeom prst="rect">
            <a:avLst/>
          </a:prstGeom>
          <a:solidFill>
            <a:srgbClr val="80CD4D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Partnerstwo Razem dla rozwoju</a:t>
            </a:r>
          </a:p>
          <a:p>
            <a:r>
              <a:rPr lang="pl-PL" sz="1200" dirty="0"/>
              <a:t>Powiatu Żagańskiego (Małomice,</a:t>
            </a:r>
          </a:p>
          <a:p>
            <a:r>
              <a:rPr lang="pl-PL" sz="1200" dirty="0"/>
              <a:t>Niegosławice, Brzeźnica, Szprotawa,</a:t>
            </a:r>
          </a:p>
          <a:p>
            <a:r>
              <a:rPr lang="pl-PL" sz="1200" dirty="0"/>
              <a:t>powiat Żagański): </a:t>
            </a:r>
          </a:p>
          <a:p>
            <a:r>
              <a:rPr lang="pl-PL" sz="1200" b="1" dirty="0"/>
              <a:t>6 160 964,22 euro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0576DC7-AD09-C03B-D4F2-B7543F46BD37}"/>
              </a:ext>
            </a:extLst>
          </p:cNvPr>
          <p:cNvSpPr txBox="1"/>
          <p:nvPr/>
        </p:nvSpPr>
        <p:spPr>
          <a:xfrm>
            <a:off x="9940359" y="1388443"/>
            <a:ext cx="2248553" cy="830997"/>
          </a:xfrm>
          <a:prstGeom prst="rect">
            <a:avLst/>
          </a:prstGeom>
          <a:solidFill>
            <a:srgbClr val="A9A8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Porozumienie gmin (Lubniewice,</a:t>
            </a:r>
          </a:p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Bledzew, Sulęcin, Krzeszyce, Torzym): </a:t>
            </a:r>
          </a:p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3 349 975,94 euro</a:t>
            </a:r>
          </a:p>
        </p:txBody>
      </p:sp>
    </p:spTree>
    <p:extLst>
      <p:ext uri="{BB962C8B-B14F-4D97-AF65-F5344CB8AC3E}">
        <p14:creationId xmlns:p14="http://schemas.microsoft.com/office/powerpoint/2010/main" val="20426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0789" cy="6858680"/>
          </a:xfrm>
          <a:prstGeom prst="rect">
            <a:avLst/>
          </a:prstGeom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FEE48D2B-2D23-FE30-8FD1-C2CAC5058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917417"/>
              </p:ext>
            </p:extLst>
          </p:nvPr>
        </p:nvGraphicFramePr>
        <p:xfrm>
          <a:off x="579163" y="1790389"/>
          <a:ext cx="11032461" cy="329140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4484451">
                  <a:extLst>
                    <a:ext uri="{9D8B030D-6E8A-4147-A177-3AD203B41FA5}">
                      <a16:colId xmlns:a16="http://schemas.microsoft.com/office/drawing/2014/main" xmlns="" val="2955368155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64977126"/>
                    </a:ext>
                  </a:extLst>
                </a:gridCol>
                <a:gridCol w="2217906">
                  <a:extLst>
                    <a:ext uri="{9D8B030D-6E8A-4147-A177-3AD203B41FA5}">
                      <a16:colId xmlns:a16="http://schemas.microsoft.com/office/drawing/2014/main" xmlns="" val="1804197999"/>
                    </a:ext>
                  </a:extLst>
                </a:gridCol>
                <a:gridCol w="2092742">
                  <a:extLst>
                    <a:ext uri="{9D8B030D-6E8A-4147-A177-3AD203B41FA5}">
                      <a16:colId xmlns:a16="http://schemas.microsoft.com/office/drawing/2014/main" xmlns="" val="400657918"/>
                    </a:ext>
                  </a:extLst>
                </a:gridCol>
              </a:tblGrid>
              <a:tr h="6263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ZIT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alokacja w podziale na ZIT (razem)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alokacja w podziale na ZIT</a:t>
                      </a:r>
                      <a:b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(EFRR)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alokacja w podziale na</a:t>
                      </a:r>
                      <a:r>
                        <a:rPr lang="pl-PL" sz="2000" b="1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ZIT</a:t>
                      </a:r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(EFS Plus)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9492789"/>
                  </a:ext>
                </a:extLst>
              </a:tr>
              <a:tr h="522566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ZIT MOF Gorzowa Wlkp.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41 195 346,51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27 789 722,00</a:t>
                      </a:r>
                      <a:endParaRPr lang="pl-PL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13 405 624,50</a:t>
                      </a:r>
                      <a:endParaRPr lang="pl-PL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352464"/>
                  </a:ext>
                </a:extLst>
              </a:tr>
              <a:tr h="5238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ZIT MOF Zielonogórsko-Nowosolski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44 636 504,58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30 111 072,21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14 525 432,37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963561"/>
                  </a:ext>
                </a:extLst>
              </a:tr>
              <a:tr h="6818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ZIT MOF Świebodzińsko-Międzyrzecki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12 917 835,89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8 714 165,52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4 203 670,37</a:t>
                      </a:r>
                      <a:endParaRPr lang="pl-PL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278705"/>
                  </a:ext>
                </a:extLst>
              </a:tr>
              <a:tr h="6392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ZIT MOF Żarsko-Żagański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16 337 626,03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11 021 101,27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5 316 524,76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84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2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0789" cy="6858680"/>
          </a:xfrm>
          <a:prstGeom prst="rect">
            <a:avLst/>
          </a:prstGeom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FEE48D2B-2D23-FE30-8FD1-C2CAC5058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264645"/>
              </p:ext>
            </p:extLst>
          </p:nvPr>
        </p:nvGraphicFramePr>
        <p:xfrm>
          <a:off x="579163" y="754611"/>
          <a:ext cx="11032461" cy="504180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4484451">
                  <a:extLst>
                    <a:ext uri="{9D8B030D-6E8A-4147-A177-3AD203B41FA5}">
                      <a16:colId xmlns:a16="http://schemas.microsoft.com/office/drawing/2014/main" xmlns="" val="2955368155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64977126"/>
                    </a:ext>
                  </a:extLst>
                </a:gridCol>
                <a:gridCol w="2217906">
                  <a:extLst>
                    <a:ext uri="{9D8B030D-6E8A-4147-A177-3AD203B41FA5}">
                      <a16:colId xmlns:a16="http://schemas.microsoft.com/office/drawing/2014/main" xmlns="" val="1804197999"/>
                    </a:ext>
                  </a:extLst>
                </a:gridCol>
                <a:gridCol w="2092742">
                  <a:extLst>
                    <a:ext uri="{9D8B030D-6E8A-4147-A177-3AD203B41FA5}">
                      <a16:colId xmlns:a16="http://schemas.microsoft.com/office/drawing/2014/main" xmlns="" val="400657918"/>
                    </a:ext>
                  </a:extLst>
                </a:gridCol>
              </a:tblGrid>
              <a:tr h="6263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alokacja w podziale na Partnerstwa (razem)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alokacja w podziale na Partnerstwa</a:t>
                      </a:r>
                      <a:b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(EFRR)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alokacja w podziale na Partnerstwa </a:t>
                      </a:r>
                      <a:b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(EFS Plus)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9492789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Północ województwa lubuskiego Zawsze Razem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5 859 971,11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3 953 042,81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1 906 928,30</a:t>
                      </a:r>
                      <a:endParaRPr lang="pl-PL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170398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gmin środkowego pogranicza G7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9 526 781,90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6 426 614,74</a:t>
                      </a:r>
                      <a:endParaRPr lang="pl-PL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3 100 167,17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411487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gmin (Lubrza, Skąpe, Łagów)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2 498 758,59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1 685 622,59</a:t>
                      </a:r>
                      <a:endParaRPr lang="pl-PL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813 136,00</a:t>
                      </a:r>
                      <a:endParaRPr lang="pl-PL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6532382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Krośnieński Obszar Funkcjonalny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10 056 375,04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6 783 869,80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3 272 505,24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737231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gmin południowo-wschodniej części lubuskiego Lubuska 9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14 566 298,11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9 826 191,79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4 740 106,32</a:t>
                      </a:r>
                      <a:endParaRPr lang="pl-PL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501715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przygranicza na rzecz Łuku </a:t>
                      </a:r>
                      <a:r>
                        <a:rPr lang="pl-PL" sz="1800" b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Mużakowskiego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3 220 294,70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2 172 359,31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1 047 935,39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471210"/>
                  </a:ext>
                </a:extLst>
              </a:tr>
              <a:tr h="22539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Razem dla rozwoju Powiatu Żagańskiego</a:t>
                      </a:r>
                      <a:endParaRPr lang="pl-PL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6 160 964,22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4 156 087,95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2 004 876,27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9130966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Partnerstwo Razem dla wspólnego rozwoju 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7 543 064,16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5 088 430,46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2 454 633,69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6035049"/>
                  </a:ext>
                </a:extLst>
              </a:tr>
              <a:tr h="216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Porozumienie gmin (Lubniewice, Bledzew, Sulęcin, Krzeszyce, Torzym)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3 349 975,94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2 259 840,20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1 090 135,74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703465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Partnerstwa oczekujące na zawiązanie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7 486 881,23</a:t>
                      </a:r>
                      <a:endParaRPr lang="pl-PL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5 050 530,36</a:t>
                      </a:r>
                      <a:endParaRPr lang="pl-PL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2 436 350,87</a:t>
                      </a:r>
                      <a:endParaRPr lang="pl-PL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352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240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1307</Words>
  <Application>Microsoft Office PowerPoint</Application>
  <PresentationFormat>Panoramiczny</PresentationFormat>
  <Paragraphs>273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Cyruk Łukasz</dc:creator>
  <cp:lastModifiedBy>Siarkiewicz Paweł</cp:lastModifiedBy>
  <cp:revision>62</cp:revision>
  <cp:lastPrinted>2023-01-20T10:13:01Z</cp:lastPrinted>
  <dcterms:created xsi:type="dcterms:W3CDTF">2023-01-17T11:44:18Z</dcterms:created>
  <dcterms:modified xsi:type="dcterms:W3CDTF">2023-01-24T07:17:39Z</dcterms:modified>
</cp:coreProperties>
</file>