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8" r:id="rId1"/>
  </p:sldMasterIdLst>
  <p:sldIdLst>
    <p:sldId id="256" r:id="rId2"/>
    <p:sldId id="257" r:id="rId3"/>
    <p:sldId id="306" r:id="rId4"/>
    <p:sldId id="313" r:id="rId5"/>
    <p:sldId id="258" r:id="rId6"/>
    <p:sldId id="259" r:id="rId7"/>
    <p:sldId id="268" r:id="rId8"/>
    <p:sldId id="269" r:id="rId9"/>
    <p:sldId id="298" r:id="rId10"/>
    <p:sldId id="270" r:id="rId11"/>
    <p:sldId id="271" r:id="rId12"/>
    <p:sldId id="314" r:id="rId13"/>
    <p:sldId id="260" r:id="rId14"/>
    <p:sldId id="272" r:id="rId15"/>
    <p:sldId id="273" r:id="rId16"/>
    <p:sldId id="299" r:id="rId17"/>
    <p:sldId id="274" r:id="rId18"/>
    <p:sldId id="275" r:id="rId19"/>
    <p:sldId id="276" r:id="rId20"/>
    <p:sldId id="277" r:id="rId21"/>
    <p:sldId id="278" r:id="rId22"/>
    <p:sldId id="315" r:id="rId23"/>
    <p:sldId id="261" r:id="rId24"/>
    <p:sldId id="279" r:id="rId25"/>
    <p:sldId id="316" r:id="rId26"/>
    <p:sldId id="262" r:id="rId27"/>
    <p:sldId id="280" r:id="rId28"/>
    <p:sldId id="281" r:id="rId29"/>
    <p:sldId id="282" r:id="rId30"/>
    <p:sldId id="283" r:id="rId31"/>
    <p:sldId id="317" r:id="rId32"/>
    <p:sldId id="263" r:id="rId33"/>
    <p:sldId id="284" r:id="rId34"/>
    <p:sldId id="285" r:id="rId35"/>
    <p:sldId id="318" r:id="rId36"/>
    <p:sldId id="264" r:id="rId37"/>
    <p:sldId id="286" r:id="rId38"/>
    <p:sldId id="287" r:id="rId39"/>
    <p:sldId id="288" r:id="rId40"/>
    <p:sldId id="319" r:id="rId41"/>
    <p:sldId id="265" r:id="rId42"/>
    <p:sldId id="289" r:id="rId43"/>
    <p:sldId id="290" r:id="rId44"/>
    <p:sldId id="291" r:id="rId45"/>
    <p:sldId id="292" r:id="rId46"/>
    <p:sldId id="293" r:id="rId47"/>
    <p:sldId id="294" r:id="rId48"/>
    <p:sldId id="320" r:id="rId49"/>
    <p:sldId id="266" r:id="rId50"/>
    <p:sldId id="295" r:id="rId51"/>
    <p:sldId id="296" r:id="rId52"/>
    <p:sldId id="321" r:id="rId53"/>
    <p:sldId id="267" r:id="rId54"/>
    <p:sldId id="297" r:id="rId55"/>
    <p:sldId id="304" r:id="rId56"/>
    <p:sldId id="305" r:id="rId57"/>
    <p:sldId id="301" r:id="rId5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33" autoAdjust="0"/>
  </p:normalViewPr>
  <p:slideViewPr>
    <p:cSldViewPr snapToGrid="0">
      <p:cViewPr varScale="1">
        <p:scale>
          <a:sx n="110" d="100"/>
          <a:sy n="110" d="100"/>
        </p:scale>
        <p:origin x="49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53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3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95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336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17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24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23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26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5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0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5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3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32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8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0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72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  <p:sldLayoutId id="21474838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Fundusze Europejskie Województwa Lubuskiego 2021 - 2027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28589" y="4675536"/>
            <a:ext cx="6987645" cy="1388534"/>
          </a:xfrm>
        </p:spPr>
        <p:txBody>
          <a:bodyPr>
            <a:normAutofit fontScale="77500" lnSpcReduction="20000"/>
          </a:bodyPr>
          <a:lstStyle/>
          <a:p>
            <a:endParaRPr lang="pl-PL" b="1" dirty="0"/>
          </a:p>
          <a:p>
            <a:endParaRPr lang="pl-PL" b="1" dirty="0"/>
          </a:p>
          <a:p>
            <a:r>
              <a:rPr lang="pl-PL" b="1" dirty="0"/>
              <a:t>Projekt programu</a:t>
            </a:r>
          </a:p>
          <a:p>
            <a:r>
              <a:rPr lang="pl-PL" b="1" dirty="0"/>
              <a:t>Październik 2021</a:t>
            </a: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702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391247" cy="91440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1. Nowoczesna gospodarka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821421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anose="020F0502020204030204" pitchFamily="34" charset="0"/>
              </a:rPr>
              <a:t>Cel Szczegółowy (iii) Wzmacnianie trwałego wzrostu i konkurencyjności MŚP oraz tworzenie miejsc pracy w MŚP, w tym poprzez inwestycje produkcyjne</a:t>
            </a:r>
            <a:endParaRPr lang="pl-PL" u="sng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3" y="1715392"/>
            <a:ext cx="10018713" cy="5161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Wsparcie rozwoju i konkurencyjności MŚP.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Wdrożenie prac B+R i innowacji przez MŚP – bez poprzedzającego etapu prac B+R (projekty kompleksowe dotyczącego działalności B+R będą realizowane w CS (i).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Wsparcie dla nowo powstałych przedsiębiorstw, w tym: platformy startowe, usługi inkubacyjne, usługi dotyczące prowadzenia działalności na wczesnym etapie rozwoju, wsparcie inkubatorów przedsiębiorczości, usługi w zakresie akceleracji świadczone przez inkubatory.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Doradztwo dla MŚP, możliwe jako odrębny projekt lub element projektu kompleksowego.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Promocja gospodarki regionalnej, w tym wsparcie internacjonalizacji MŚP oraz promocji eksportu (wydarzenia gospodarcze inne niż realizowane na poziomie krajowym oraz inne niż Polskie Mosty Technologiczne).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Wsparcie na rzecz powstawania terenów inwestycyjnych, infrastruktury biznesowej (w tym m. in.: hale, magazyny, przestrzeń produkcyjna).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Wsparcie JST w tworzeniu warunków dla rozwoju przedsiębiorczości oraz obsługi inwestora.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577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52757" y="25167"/>
            <a:ext cx="10018713" cy="713064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1. Nowoczesna gospodarka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1754" y="738231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anose="020F0502020204030204" pitchFamily="34" charset="0"/>
              </a:rPr>
              <a:t>Cel Szczegółowy (iv) Rozwijanie umiejętności w zakresie inteligentnej specjalizacji, transformacji przemysłowej i przedsiębiorczości</a:t>
            </a:r>
            <a:endParaRPr lang="pl-PL" u="sng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3" y="1551963"/>
            <a:ext cx="10018713" cy="5186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Wsparcie realizacji regionalnych agend badawczych, umożliwiających finansowanie badań naukowych - we współpracy z poziomem krajowym w ramach wspólnych przedsięwzięć.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Identyfikacja nowych kierunków badań naukowych i prac rozwojowych oraz budowa potencjału regionalnych systemów innowacji w ramach Procesu Przedsiębiorczego Odkrywania – rozwój Regionalnych Inteligentnych Specjalizacji.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Sieciowanie uczelni, IOB, przedsiębiorstw, szkół zawodowych, samorządów, w tym współpraca zespołów badawczych - w ramach PPO na poziomie RIS lub kompleksowego projektu w zakresie budowania potencjału regionu (również w zakresie aplikowania do programów Komisji Europejskiej m.in. dodatkowe wsparcie dla projektów ważnych z perspektywy regionalnej, działania o charakterze „miękkim”, np. poprzez organizację warsztatów i upowszechnianie dobrych praktyk zachęcających do aplikowania).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Wsparcie potencjału klastrów zalążkowych (z wyjątkiem umiędzynarodowienia i potencjału infrastrukturalnego) oraz wzrostowych regionalnych w związku z nową usługą.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Usługi klastrów w uproszczonej formie wsparcia z zachowaniem formuły popytowej, np. bonów dla przedsiębiorstw.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Budowa potencjału IOB działających w obszarze RIS, w tym ośrodków innowacji (infrastruktura, zasoby, kompetencje). Wsparcie jako element projektu z zakresu wzmacniania potencjału regionu w zakresie B+R, w tym budowania ekosystemu innowacji (beneficjent: samorząd woj.).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330200"/>
            <a:ext cx="10587449" cy="922789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Planowany wymiar terytorialny w Priorytecie 1. </a:t>
            </a:r>
            <a:br>
              <a:rPr lang="pl-PL" sz="3200" dirty="0"/>
            </a:br>
            <a:r>
              <a:rPr lang="pl-PL" sz="3200" dirty="0"/>
              <a:t>Nowoczesna gospodarka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067662"/>
              </p:ext>
            </p:extLst>
          </p:nvPr>
        </p:nvGraphicFramePr>
        <p:xfrm>
          <a:off x="1484309" y="1501630"/>
          <a:ext cx="9700158" cy="4920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8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098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5449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69458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1049">
                <a:tc rowSpan="4"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1.</a:t>
                      </a:r>
                    </a:p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Nowoczesna gospodarka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(i)Rozwijanie i wzmacnianie zdolności badawczych i innowacyjnych oraz wykorzystywanie zaawansowanych technologii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i="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3018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(ii)Czerpanie korzyści z cyfryzacji dla obywateli, przedsiębiorstw, organizacji badawczych i instytucji publicznych</a:t>
                      </a: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Interwencja będzie realizowana na obszarze całego województwa. W ramach realizacji przewiduje się możliwość zastosowania instrumentów terytorialnych: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ośrodków wojewódzkich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miast średnich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IIT – partnerstwa międzygminne.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84237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(iii)Wzmacnianie trwałego wzrostu i konkurencyjności MŚP oraz tworzenie miejsc pracy w MŚP, w tym poprzez inwestycje produkcyjne</a:t>
                      </a: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i="0" dirty="0">
                          <a:latin typeface="Calibri" panose="020F0502020204030204" pitchFamily="34" charset="0"/>
                        </a:rPr>
                        <a:t>Interwencja będzie realizowana na obszarze całego województwa. W ramach realizacji przewiduje się możliwość zastosowania instrumentów terytorialnych: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pl-PL" sz="1300" i="0" dirty="0">
                          <a:latin typeface="Calibri" panose="020F0502020204030204" pitchFamily="34" charset="0"/>
                        </a:rPr>
                        <a:t>ZIT miejskich obszarów funkcjonalnych ośrodków wojewódzkich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pl-PL" sz="1300" i="0" dirty="0">
                          <a:latin typeface="Calibri" panose="020F0502020204030204" pitchFamily="34" charset="0"/>
                        </a:rPr>
                        <a:t>ZIT miejskich obszarów funkcjonalnych miast średnich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pl-PL" sz="1300" i="0" dirty="0">
                          <a:latin typeface="Calibri" panose="020F0502020204030204" pitchFamily="34" charset="0"/>
                        </a:rPr>
                        <a:t>IIT – partnerstwa międzygminne.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0851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(iv)Rozwijanie umiejętności w zakresie inteligentnej specjalizacji, transformacji przemysłowej i przedsiębiorczości</a:t>
                      </a: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i="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773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293834" cy="813732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Fundusze Europejskie Województwa Lubuskiego 2021-2027</a:t>
            </a:r>
            <a:br>
              <a:rPr lang="pl-PL" sz="3200" dirty="0"/>
            </a:br>
            <a:r>
              <a:rPr lang="pl-PL" sz="3200" dirty="0"/>
              <a:t>Priorytet 2. Zielone lubuskie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515669"/>
              </p:ext>
            </p:extLst>
          </p:nvPr>
        </p:nvGraphicFramePr>
        <p:xfrm>
          <a:off x="1484309" y="1017413"/>
          <a:ext cx="9066763" cy="5509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1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90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13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278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3445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742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2759">
                <a:tc rowSpan="8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2 - Bardziej przyjazna dla środowiska, niskoemisyjna i przechodząca w kierunku gospodarki zeroemisyjnej oraz odporna Europa dzięki promowaniu czystej i sprawiedliwej transformacji energetycznej, zielonych i niebieskich inwestycji, gospodarki o obiegu zamkniętym, łagodzenia zmian klimatu i przystosowania się do nich, zapobiegania ryzyku i zarządzania ryzykiem, oraz zrównoważonej mobilności miejskiej </a:t>
                      </a:r>
                      <a:br>
                        <a:rPr lang="pl-PL" sz="1200" dirty="0">
                          <a:latin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</a:rPr>
                        <a:t>(CP 2)</a:t>
                      </a:r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2.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Zielone lubuskie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efektywności energetycznej i redukcji emisji gazów cieplarnianych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64 359 582,00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3862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Wspieranie energii odnawialnej zgodnie z dyrektywą (UE) 2018/200, w tym określonymi w niej kryteriami zrównoważonego rozwoju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21 453 194,00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496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 Wspieranie przystosowania się do zmiany klimatu i zapobiegania ryzyku związanemu z klęskami żywiołowymi i katastrofami, a także odporności, z uwzględnieniem podejścia ekosystemowego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17 162 555,20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2759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(v) Wspieranie dostępu do wody oraz zrównoważonej gospodarki wodnej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21 453 194,00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2759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(vi) Wspieranie transformacji w kierunku gospodarki o obiegu zamkniętym i gospodarki </a:t>
                      </a:r>
                      <a:r>
                        <a:rPr lang="pl-PL" sz="1200" dirty="0" err="1">
                          <a:latin typeface="Calibri" panose="020F0502020204030204" pitchFamily="34" charset="0"/>
                        </a:rPr>
                        <a:t>zasobooszczędnej</a:t>
                      </a:r>
                      <a:r>
                        <a:rPr lang="pl-PL" sz="1200" dirty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10 726 597,00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03862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(vii) Wzmacnianie ochrony i zachowania przyrody, różnorodności biologicznej oraz zielonej infrastruktury, w tym na obszarach miejskich, oraz ograniczanie wszelkich rodzajów zanieczyszczenia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15 017 235,80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03862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(viii) Wspieranie zrównoważonej multimodalnej mobilności miejskiej jako elementu transformacji w kierunku gospodarki zeroemisyjnej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64 359 582,00</a:t>
                      </a:r>
                      <a:endParaRPr lang="pl-PL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7793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CP 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214 531 940,00</a:t>
                      </a:r>
                      <a:endParaRPr lang="pl-PL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575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94034" y="58724"/>
            <a:ext cx="10018713" cy="547533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3032" y="606257"/>
            <a:ext cx="10018713" cy="467183"/>
          </a:xfrm>
        </p:spPr>
        <p:txBody>
          <a:bodyPr>
            <a:normAutofit/>
          </a:bodyPr>
          <a:lstStyle/>
          <a:p>
            <a:r>
              <a:rPr lang="pl-PL" sz="1800" u="sng" dirty="0">
                <a:latin typeface="Calibri" pitchFamily="34" charset="0"/>
              </a:rPr>
              <a:t>Cel Szczegółowy (i) Wspieranie efektywności energetycznej i redukcji emisji gazów cieplarnianych</a:t>
            </a:r>
            <a:endParaRPr lang="pl-PL" u="sng" dirty="0">
              <a:latin typeface="Calibri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94034" y="1153790"/>
            <a:ext cx="10251889" cy="5484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Poprawa efektywności energetycznej mikro i małych przedsiębiorstw (wraz z audytem), w tym instalacja urządzeń OZE.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Poprawa efektywności energetycznej budynków użyteczności publicznej wraz z instalacją urządzeń OZE oraz wymianą/modernizacją źródeł ciepła albo podłączeniem do sieci ciepłowniczej/chłodniczej w budynkach publicznych, których właścicielem jest samorząd terytorialny oraz podległe mu organy i jednostki organizacyjne oraz jednostki zarządzane (m.in. szpitale, szkoły, zakłady lecznictwa uzdrowiskowego), budynki użyteczności publicznej niezwiązane z administracją rządową (w tym. m.in. niepublicznych zakładów opieki zdrowotnej, niepublicznych placówek oświatowych – w tym realizacja inwestycji polegających na budowie budynków pasywnych.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Poprawa efektywności energetycznej budynków mieszkalnych wraz z instalacją urządzeń OZE oraz wymianą/modernizacją źródeł ciepła albo podłączeniem do sieci ciepłowniczej/chłodniczej w wielorodzinnych budynkach mieszkalnych innych niż budynki mieszkalne stanowiące własność Skarbu Państwa (np. wspólnoty mieszkaniowe, TBS, budynki komunalne).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Budowa / modernizacja systemów ciepłowniczych i chłodniczych (sieci) wraz z magazynami ciepła – inwestycje do 5 MW mocy zamówionej. </a:t>
            </a:r>
            <a:r>
              <a:rPr lang="pl-PL" sz="1600" i="1" dirty="0">
                <a:latin typeface="Calibri" panose="020F0502020204030204" pitchFamily="34" charset="0"/>
                <a:cs typeface="Calibri" panose="020F0502020204030204" pitchFamily="34" charset="0"/>
              </a:rPr>
              <a:t>Ewentualne odstępstwa w Kontrakcie Programowym z inicjatywy IZ RPO dla wybranych średnich przedsiębiorstw na poziomie regionalnym.</a:t>
            </a: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Modernizacja oświetlenia ulicznego w kierunku rozwiązań energooszczędnych. 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Elementem powyższych typów interwencji mogą być działania związane z promocją oraz podnoszeniem świadomości na temat efektywności energetycznej i wykorzystania OZE.  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587449" cy="602531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713064"/>
            <a:ext cx="10018713" cy="602531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itchFamily="34" charset="0"/>
              </a:rPr>
              <a:t>Cel Szczegółowy (ii) Wspieranie energii odnawialnej zgodnie z dyrektywą (UE) 2018/200, w tym określonymi w niej kryteriami zrównoważonego rozwoju</a:t>
            </a:r>
            <a:endParaRPr lang="pl-PL" u="sng" dirty="0">
              <a:latin typeface="Calibri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3" y="1551963"/>
            <a:ext cx="10018713" cy="5085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Budowa i rozbudowa odnawialnych źródeł energii w zakresie wytwarzania energii elektrycznej wraz z magazynami energii działającymi na potrzeby danego źródła OZE oraz przyłączeniem do sieci. Moce przewidziane do dofinansowania w ramach programu regionalnego: energia elektryczna: 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wiatr: poniżej do 5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MWe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biomasa: poniżej do 5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MWe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biogaz: poniżej 0,5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MWe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woda: poniżej do 5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MWe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promieniowanie słoneczne: do 1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MWe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*.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Demarkacja dotyczy sumarycznej mocy wszystkich jednostek wytwórczych danego rodzaju OZE wchodzących w skład projektu. Zaproponowane limity mocy nie dotyczą projektów realizowanych przez </a:t>
            </a:r>
            <a:r>
              <a:rPr 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klastry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energii lub spółdzielnie energetyczne oraz projektów parasolowych (grantowych), które będą realizowane na poziomie regionalnym.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* Moc wytwórcza niezgodna z zapisami linii demarkacyjnej, zgłoszono odstępstwo do Kontraktu Programowego.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3700" y="0"/>
            <a:ext cx="10018713" cy="592667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59810" y="745920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itchFamily="34" charset="0"/>
              </a:rPr>
              <a:t>Cel Szczegółowy (ii) Wspieranie energii odnawialnej zgodnie z dyrektywą (UE) 2018/200, w tym określonymi w niej kryteriami zrównoważonego rozwoju</a:t>
            </a:r>
            <a:endParaRPr lang="pl-PL" u="sng" dirty="0">
              <a:latin typeface="Calibri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3" y="1560352"/>
            <a:ext cx="10018713" cy="5077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Budowa i rozbudowa odnawialnych źródeł energii w zakresie wytwarzania ciepła wraz z magazynami ciepła działającymi na potrzeby danego źródła OZE. Moce przewidziane do dofinansowania w ramach programu regionalnego: energia cieplna: 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biomasa: poniżej 5 </a:t>
            </a:r>
            <a:r>
              <a:rPr lang="pl-PL" sz="2000" dirty="0" err="1">
                <a:latin typeface="Calibri" panose="020F0502020204030204" pitchFamily="34" charset="0"/>
              </a:rPr>
              <a:t>MWth</a:t>
            </a:r>
            <a:r>
              <a:rPr lang="pl-PL" sz="2000" dirty="0">
                <a:latin typeface="Calibri" panose="020F0502020204030204" pitchFamily="34" charset="0"/>
              </a:rPr>
              <a:t>,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promieniowanie słoneczne: do 1 </a:t>
            </a:r>
            <a:r>
              <a:rPr lang="pl-PL" sz="2000" dirty="0" err="1">
                <a:latin typeface="Calibri" panose="020F0502020204030204" pitchFamily="34" charset="0"/>
              </a:rPr>
              <a:t>MWth</a:t>
            </a:r>
            <a:r>
              <a:rPr lang="pl-PL" sz="2000" dirty="0">
                <a:latin typeface="Calibri" panose="020F0502020204030204" pitchFamily="34" charset="0"/>
              </a:rPr>
              <a:t> **, 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geotermia: poniżej 2 </a:t>
            </a:r>
            <a:r>
              <a:rPr lang="pl-PL" sz="2000" dirty="0" err="1">
                <a:latin typeface="Calibri" panose="020F0502020204030204" pitchFamily="34" charset="0"/>
              </a:rPr>
              <a:t>MWth</a:t>
            </a:r>
            <a:r>
              <a:rPr lang="pl-PL" sz="2000" dirty="0">
                <a:latin typeface="Calibri" panose="020F0502020204030204" pitchFamily="34" charset="0"/>
              </a:rPr>
              <a:t>,</a:t>
            </a:r>
          </a:p>
          <a:p>
            <a:pPr marL="538163" lvl="0" indent="-17938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biogaz: do 0,5 Męt.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anose="020F0502020204030204" pitchFamily="34" charset="0"/>
              </a:rPr>
              <a:t>Demarkacja dotyczy sumarycznej mocy wszystkich jednostek wytwórczych danego rodzaju OZE wchodzących w skład projektu. Zaproponowane limity mocy nie dotyczą projektów realizowanych przez </a:t>
            </a:r>
            <a:r>
              <a:rPr lang="pl-PL" sz="2000" dirty="0" err="1">
                <a:latin typeface="Calibri" panose="020F0502020204030204" pitchFamily="34" charset="0"/>
              </a:rPr>
              <a:t>klastry</a:t>
            </a:r>
            <a:r>
              <a:rPr lang="pl-PL" sz="2000" dirty="0">
                <a:latin typeface="Calibri" panose="020F0502020204030204" pitchFamily="34" charset="0"/>
              </a:rPr>
              <a:t> energii lub spółdzielnie projektów parasolowych (grantowych), które będą realizowane na poziomie regionalnym.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anose="020F0502020204030204" pitchFamily="34" charset="0"/>
              </a:rPr>
              <a:t>** Moc wytwórcza niezgodna z zapisami linii demarkacyjnej, zgłoszono odstępstwo do Kontraktu Programowego.</a:t>
            </a:r>
          </a:p>
        </p:txBody>
      </p:sp>
    </p:spTree>
    <p:extLst>
      <p:ext uri="{BB962C8B-B14F-4D97-AF65-F5344CB8AC3E}">
        <p14:creationId xmlns:p14="http://schemas.microsoft.com/office/powerpoint/2010/main" val="3153006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7509" y="0"/>
            <a:ext cx="10018713" cy="654341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8" y="877190"/>
            <a:ext cx="10018713" cy="592667"/>
          </a:xfrm>
        </p:spPr>
        <p:txBody>
          <a:bodyPr>
            <a:normAutofit fontScale="92500" lnSpcReduction="10000"/>
          </a:bodyPr>
          <a:lstStyle/>
          <a:p>
            <a:r>
              <a:rPr lang="pl-PL" sz="1800" dirty="0">
                <a:latin typeface="Calibri" pitchFamily="34" charset="0"/>
              </a:rPr>
              <a:t>Cel Szczegółowy (iv) Wspieranie przystosowania się do zmiany klimatu i zapobiegania ryzyku związanemu z klęskami żywiołowymi i katastrofami, a także odporności, z uwzględnieniem podejścia </a:t>
            </a:r>
            <a:r>
              <a:rPr lang="pl-PL" sz="1800" dirty="0" err="1">
                <a:latin typeface="Calibri" pitchFamily="34" charset="0"/>
              </a:rPr>
              <a:t>ekosystemowego</a:t>
            </a:r>
            <a:r>
              <a:rPr lang="pl-PL" sz="1800" dirty="0">
                <a:latin typeface="Calibri" pitchFamily="34" charset="0"/>
              </a:rPr>
              <a:t>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3" y="1469858"/>
            <a:ext cx="10018713" cy="52805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Adaptacja terenów zurbanizowanych do zmian klimatu. Wdrażanie działań dla miast i miejscowości poniżej 100 tys. mieszkańców, w tym dla miast nieposiadających planów adaptacji. Projekty polegające m. in. na gospodarowaniu wodami opadowymi, rozwoju zielonej i błękitnej infrastruktury obszarów zurbanizowanych.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Budowa, przebudowa lub remont urządzeń wodnych i infrastruktury towarzyszącej służących zmniejszeniu skutków powodzi lub suszy - projekty o charakterze regionalnym i lokalnym.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Wspieranie małej retencji (w tym zagospodarowanie wód opadowych i roztopowych oraz rozwój błękitno-zielonej infrastruktury) - wsparcie projektów realizowanych przez podmioty inne niż podlegające/ nadzorowane przez administrację centralną.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Rozwijanie systemów prognozowania i ostrzegania środowiskowego – w obrębie jednego województwa.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Rozwijanie systemów ratownictwa (zakup sprzętu do prowadzenia akcji ratowniczych i usuwania skutków zjawisk katastrofalnych lub poważnych awarii chemiczno-ekologicznych). Projekty Ochotniczej Straży Pożarnej oraz projekty jednostek innych niż zakres PSP np. WOPR.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Edukacja w obszarze zmian klimatycznych oraz ochrony zasobów wodnych. </a:t>
            </a:r>
            <a:endParaRPr lang="pl-PL" sz="18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02423" y="92280"/>
            <a:ext cx="10018713" cy="59180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779476"/>
            <a:ext cx="10018713" cy="592667"/>
          </a:xfrm>
        </p:spPr>
        <p:txBody>
          <a:bodyPr>
            <a:normAutofit/>
          </a:bodyPr>
          <a:lstStyle/>
          <a:p>
            <a:r>
              <a:rPr lang="pl-PL" sz="1800" u="sng" dirty="0">
                <a:latin typeface="Calibri" pitchFamily="34" charset="0"/>
              </a:rPr>
              <a:t>Cel Szczegółowy (v) Wspieranie dostępu do wody oraz zrównoważonej gospodarki wodnej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92957" y="1728857"/>
            <a:ext cx="10018713" cy="3110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Kompleksowe projekty z zakresu gospodarki wodno-ściekowej (oczyszczalnie, sieci kanalizacji i wodociągowe, osady ściekowe) w ramach KPOŚK - przedsięwzięcia w ramach aglomeracji </a:t>
            </a:r>
            <a:br>
              <a:rPr lang="pl-PL" sz="2000" dirty="0">
                <a:latin typeface="Calibri" pitchFamily="34" charset="0"/>
              </a:rPr>
            </a:br>
            <a:r>
              <a:rPr lang="pl-PL" sz="2000" dirty="0">
                <a:latin typeface="Calibri" pitchFamily="34" charset="0"/>
              </a:rPr>
              <a:t>2-10 </a:t>
            </a:r>
            <a:r>
              <a:rPr lang="pl-PL" sz="2000" i="1" dirty="0">
                <a:latin typeface="Calibri" pitchFamily="34" charset="0"/>
              </a:rPr>
              <a:t>tys. RLM oraz miejscowości lub obszarów poniżej 2 tys. RLM.</a:t>
            </a:r>
            <a:r>
              <a:rPr lang="pl-PL" sz="2000" dirty="0">
                <a:latin typeface="Calibri" pitchFamily="34" charset="0"/>
              </a:rPr>
              <a:t>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i="1" dirty="0">
                <a:latin typeface="Calibri" pitchFamily="34" charset="0"/>
              </a:rPr>
              <a:t>Systemy oczyszczania ścieków poza KPOŚK*.</a:t>
            </a:r>
            <a:endParaRPr lang="pl-PL" sz="2000" dirty="0">
              <a:latin typeface="Calibri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Budowa i modernizacja infrastruktury niezbędnej do ujęcia, uzdatniania, magazynowania </a:t>
            </a:r>
            <a:br>
              <a:rPr lang="pl-PL" sz="2000" dirty="0">
                <a:latin typeface="Calibri" pitchFamily="34" charset="0"/>
              </a:rPr>
            </a:br>
            <a:r>
              <a:rPr lang="pl-PL" sz="2000" dirty="0">
                <a:latin typeface="Calibri" pitchFamily="34" charset="0"/>
              </a:rPr>
              <a:t>i dystrybucji wody do spożycia w uzasadnionych adaptacją do zmian klimatu przypadkach - projekty dla aglomeracji 2-10 tys. RLM oraz na terenach poza aglomeracjami.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166551" y="5527589"/>
            <a:ext cx="91934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*Trwają ustalenia z KE na temat wspierania obszarów wiejskich w zakresie gospodarki wodno-ściekowej. W zależności od rozstrzygnięcia, plany IZ mogą ulec zmianom.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788565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8198" y="567882"/>
            <a:ext cx="10018713" cy="8834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u="sng" dirty="0">
                <a:latin typeface="Calibri" pitchFamily="34" charset="0"/>
              </a:rPr>
              <a:t>Cel Szczegółowy (vi) Wspieranie transformacji w kierunku gospodarki o obiegu zamkniętym i gospodarki </a:t>
            </a:r>
            <a:r>
              <a:rPr lang="pl-PL" sz="1600" u="sng" dirty="0" err="1">
                <a:latin typeface="Calibri" pitchFamily="34" charset="0"/>
              </a:rPr>
              <a:t>zasobooszczędnej</a:t>
            </a:r>
            <a:r>
              <a:rPr lang="pl-PL" sz="1600" u="sng" dirty="0">
                <a:latin typeface="Calibri" pitchFamily="34" charset="0"/>
              </a:rPr>
              <a:t>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62898" y="1356447"/>
            <a:ext cx="10157482" cy="53581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Kompleksowe projekty z zakresu gospodarki odpadami komunalnymi, zgodnie z hierarchią sposobów postępowania z odpadami – wsparcie dla instalacji poniżej 8 mln PLN kosztów </a:t>
            </a:r>
            <a:r>
              <a:rPr lang="pl-PL" sz="1600" dirty="0" err="1">
                <a:latin typeface="Calibri" pitchFamily="34" charset="0"/>
              </a:rPr>
              <a:t>kwalifikowalnych</a:t>
            </a:r>
            <a:r>
              <a:rPr lang="pl-PL" sz="1600" dirty="0">
                <a:latin typeface="Calibri" pitchFamily="34" charset="0"/>
              </a:rPr>
              <a:t>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Systemy selektywnego zbierania odpadów komunalnych uwzględniające rozwiązania dotyczące zapobiegania powstawaniu odpadów lub ponowne użycie (PSZOK) – </a:t>
            </a:r>
            <a:r>
              <a:rPr lang="pl-PL" sz="1600" dirty="0" err="1">
                <a:latin typeface="Calibri" pitchFamily="34" charset="0"/>
              </a:rPr>
              <a:t>PSZOK</a:t>
            </a:r>
            <a:r>
              <a:rPr lang="pl-PL" sz="1600" dirty="0">
                <a:latin typeface="Calibri" pitchFamily="34" charset="0"/>
              </a:rPr>
              <a:t> obsługujący poniżej 20 tys. mieszkańców oraz inwestycja poniżej 2 mln PLN kosztów </a:t>
            </a:r>
            <a:r>
              <a:rPr lang="pl-PL" sz="1600" dirty="0" err="1">
                <a:latin typeface="Calibri" pitchFamily="34" charset="0"/>
              </a:rPr>
              <a:t>kwalifikowalnych</a:t>
            </a:r>
            <a:r>
              <a:rPr lang="pl-PL" sz="1600" dirty="0">
                <a:latin typeface="Calibri" pitchFamily="34" charset="0"/>
              </a:rPr>
              <a:t> (warunki traktujemy łącznie).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Rozwijanie recyklingu odpadów (projekty w kierunku gospodarki </a:t>
            </a:r>
            <a:r>
              <a:rPr lang="pl-PL" sz="1600" dirty="0" err="1">
                <a:latin typeface="Calibri" pitchFamily="34" charset="0"/>
              </a:rPr>
              <a:t>zasobooszczędnej</a:t>
            </a:r>
            <a:r>
              <a:rPr lang="pl-PL" sz="1600" dirty="0">
                <a:latin typeface="Calibri" pitchFamily="34" charset="0"/>
              </a:rPr>
              <a:t>)</a:t>
            </a:r>
            <a:r>
              <a:rPr lang="pl-PL" sz="1600" b="1" dirty="0">
                <a:latin typeface="Calibri" pitchFamily="34" charset="0"/>
              </a:rPr>
              <a:t> </a:t>
            </a:r>
            <a:r>
              <a:rPr lang="pl-PL" sz="1600" dirty="0">
                <a:latin typeface="Calibri" pitchFamily="34" charset="0"/>
              </a:rPr>
              <a:t>–</a:t>
            </a:r>
            <a:r>
              <a:rPr lang="pl-PL" sz="1600" b="1" dirty="0">
                <a:latin typeface="Calibri" pitchFamily="34" charset="0"/>
              </a:rPr>
              <a:t> </a:t>
            </a:r>
            <a:r>
              <a:rPr lang="pl-PL" sz="1600" dirty="0">
                <a:latin typeface="Calibri" pitchFamily="34" charset="0"/>
              </a:rPr>
              <a:t>projekty nie mające charakteru badawczo-rozwojowego, dotyczące wdrażania technologii, wsparcie poniżej 8 mln PLN kosztów </a:t>
            </a:r>
            <a:r>
              <a:rPr lang="pl-PL" sz="1600" dirty="0" err="1">
                <a:latin typeface="Calibri" pitchFamily="34" charset="0"/>
              </a:rPr>
              <a:t>kwalifikowalnych</a:t>
            </a:r>
            <a:r>
              <a:rPr lang="pl-PL" sz="1600" dirty="0">
                <a:latin typeface="Calibri" pitchFamily="34" charset="0"/>
              </a:rPr>
              <a:t>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Edukacja w zakresie gospodarki o obiegu zamkniętym - Wsparcie projektów o zasięgu niewykraczającym poza jedno województwo, w tym jako element większego projektu.* 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Rekultywacja, w tym </a:t>
            </a:r>
            <a:r>
              <a:rPr lang="pl-PL" sz="1600" dirty="0" err="1">
                <a:latin typeface="Calibri" pitchFamily="34" charset="0"/>
              </a:rPr>
              <a:t>remediacja</a:t>
            </a:r>
            <a:r>
              <a:rPr lang="pl-PL" sz="1600" dirty="0">
                <a:latin typeface="Calibri" pitchFamily="34" charset="0"/>
              </a:rPr>
              <a:t>, terenów zdegradowanych działalnością gospodarczą – projekty jednostek samorządu terytorialnego i ich związków na terenach nie należących do Skarbu Państwa.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Kompleksowe projekty z zakresu gospodarki odpadami innymi niż komunalne (przemysłowe, azbest).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pl-PL" sz="16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latin typeface="Calibri" pitchFamily="34" charset="0"/>
              </a:rPr>
              <a:t>* Typ projektu niezgodny z zapisami linii demarkacyjnej, zgłoszono odstępstwo do Kontraktu Programowego. Brak stanowiska </a:t>
            </a:r>
            <a:r>
              <a:rPr lang="pl-PL" sz="1600" dirty="0" err="1">
                <a:latin typeface="Calibri" pitchFamily="34" charset="0"/>
              </a:rPr>
              <a:t>MFiPR</a:t>
            </a:r>
            <a:r>
              <a:rPr lang="pl-PL" sz="1600" dirty="0">
                <a:latin typeface="Calibri" pitchFamily="34" charset="0"/>
              </a:rPr>
              <a:t> w tej sprawie</a:t>
            </a:r>
            <a:r>
              <a:rPr lang="pl-PL" sz="1300" dirty="0">
                <a:latin typeface="Calibri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109276" cy="1040234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040235"/>
            <a:ext cx="10018713" cy="546216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l-PL" dirty="0">
                <a:latin typeface="Calibri" panose="020F0502020204030204" pitchFamily="34" charset="0"/>
              </a:rPr>
              <a:t>Program Fundusze Europejskie Województwa Lubuskiego 2021-2027 (FEWL 21-27) jest przygotowany w oparciu o zapisy art. 21 i 22 </a:t>
            </a:r>
            <a:r>
              <a:rPr lang="pl-PL" b="1" dirty="0">
                <a:latin typeface="Calibri" panose="020F0502020204030204" pitchFamily="34" charset="0"/>
              </a:rPr>
              <a:t>rozporządzenia Parlamentu Europejskiego </a:t>
            </a:r>
            <a:br>
              <a:rPr lang="pl-PL" b="1" dirty="0">
                <a:latin typeface="Calibri" panose="020F0502020204030204" pitchFamily="34" charset="0"/>
              </a:rPr>
            </a:br>
            <a:r>
              <a:rPr lang="pl-PL" b="1" dirty="0">
                <a:latin typeface="Calibri" panose="020F0502020204030204" pitchFamily="34" charset="0"/>
              </a:rPr>
              <a:t>i Rady (UE) 2021/1060</a:t>
            </a:r>
            <a:r>
              <a:rPr lang="pl-PL" dirty="0">
                <a:latin typeface="Calibri" panose="020F0502020204030204" pitchFamily="34" charset="0"/>
              </a:rPr>
              <a:t> z dnia 24 czerwca 2021 r.</a:t>
            </a:r>
          </a:p>
          <a:p>
            <a:pPr algn="just"/>
            <a:r>
              <a:rPr lang="pl-PL" b="1" dirty="0">
                <a:latin typeface="Calibri" panose="020F0502020204030204" pitchFamily="34" charset="0"/>
              </a:rPr>
              <a:t>FEWL 21-27 jest programem dwufunduszowym</a:t>
            </a:r>
            <a:r>
              <a:rPr lang="pl-PL" dirty="0">
                <a:latin typeface="Calibri" panose="020F0502020204030204" pitchFamily="34" charset="0"/>
              </a:rPr>
              <a:t>, w ramach którego interwencja będzie realizowana ze środków Europejskiego Funduszu Społecznego Plus i Europejskiego Funduszu Rozwoju Regionalnego. Wsparcie programu obejmie działania zdefiniowane w </a:t>
            </a:r>
            <a:r>
              <a:rPr lang="pl-PL" b="1" dirty="0">
                <a:latin typeface="Calibri" panose="020F0502020204030204" pitchFamily="34" charset="0"/>
              </a:rPr>
              <a:t>5 celach polityki (CP) dla polityki spójności na lata 2021-2027</a:t>
            </a:r>
            <a:r>
              <a:rPr lang="pl-PL" dirty="0"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pl-PL" dirty="0">
                <a:latin typeface="Calibri" panose="020F0502020204030204" pitchFamily="34" charset="0"/>
              </a:rPr>
              <a:t>Program instrumentem na rzecz realizacji celów określonych w </a:t>
            </a:r>
            <a:r>
              <a:rPr lang="pl-PL" b="1" dirty="0">
                <a:latin typeface="Calibri" panose="020F0502020204030204" pitchFamily="34" charset="0"/>
              </a:rPr>
              <a:t>Strategii Rozwoju Województwa Lubuskiego 2030</a:t>
            </a:r>
            <a:r>
              <a:rPr lang="pl-PL" dirty="0">
                <a:latin typeface="Calibri" panose="020F0502020204030204" pitchFamily="34" charset="0"/>
              </a:rPr>
              <a:t> oraz regionalnych dokumentów branżowych.</a:t>
            </a:r>
          </a:p>
          <a:p>
            <a:pPr algn="just"/>
            <a:r>
              <a:rPr lang="pl-PL" dirty="0">
                <a:latin typeface="Calibri" panose="020F0502020204030204" pitchFamily="34" charset="0"/>
              </a:rPr>
              <a:t>Zakres interwencji w celach polityki wynika z opisu </a:t>
            </a:r>
            <a:r>
              <a:rPr lang="pl-PL" b="1" dirty="0">
                <a:latin typeface="Calibri" panose="020F0502020204030204" pitchFamily="34" charset="0"/>
              </a:rPr>
              <a:t>celów szczegółowych (CS) określonych </a:t>
            </a:r>
            <a:br>
              <a:rPr lang="pl-PL" b="1" dirty="0">
                <a:latin typeface="Calibri" panose="020F0502020204030204" pitchFamily="34" charset="0"/>
              </a:rPr>
            </a:br>
            <a:r>
              <a:rPr lang="pl-PL" b="1" dirty="0">
                <a:latin typeface="Calibri" panose="020F0502020204030204" pitchFamily="34" charset="0"/>
              </a:rPr>
              <a:t>w rozporządzeniach kierunkowych dotyczących EFRR, EFS+  </a:t>
            </a:r>
            <a:r>
              <a:rPr lang="pl-PL" dirty="0">
                <a:latin typeface="Calibri" panose="020F0502020204030204" pitchFamily="34" charset="0"/>
              </a:rPr>
              <a:t>i włączonych do FEWL 21-27. Opisy oraz zakres interwencji w poszczególnych calach szczegółowych uwzględniają cele określone w dokumentach strategicznych oraz wytycznych obowiązujących na poziomie europejskim, krajowym i przede wszystkim regionalnym. Planowane wsparcie uwzględnia wypracowaną linię demarkacyjną (LD) pomiędzy programami krajowymi, a regionalnymi.</a:t>
            </a:r>
          </a:p>
          <a:p>
            <a:pPr algn="just"/>
            <a:r>
              <a:rPr lang="pl-PL" dirty="0">
                <a:latin typeface="Calibri" panose="020F0502020204030204" pitchFamily="34" charset="0"/>
              </a:rPr>
              <a:t>Interwencja w ramach programu będzie realizowana poprzez </a:t>
            </a:r>
            <a:r>
              <a:rPr lang="pl-PL" b="1" dirty="0">
                <a:latin typeface="Calibri" panose="020F0502020204030204" pitchFamily="34" charset="0"/>
              </a:rPr>
              <a:t>różne formy finansowania</a:t>
            </a:r>
            <a:r>
              <a:rPr lang="pl-PL" dirty="0">
                <a:latin typeface="Calibri" panose="020F0502020204030204" pitchFamily="34" charset="0"/>
              </a:rPr>
              <a:t>, </a:t>
            </a:r>
            <a:br>
              <a:rPr lang="pl-PL" dirty="0">
                <a:latin typeface="Calibri" panose="020F0502020204030204" pitchFamily="34" charset="0"/>
              </a:rPr>
            </a:br>
            <a:r>
              <a:rPr lang="pl-PL" dirty="0">
                <a:latin typeface="Calibri" panose="020F0502020204030204" pitchFamily="34" charset="0"/>
              </a:rPr>
              <a:t>w tym, w znacznie większym stopniu niż w okresie programowania 2014-2020, poprzez </a:t>
            </a:r>
            <a:r>
              <a:rPr lang="pl-PL" b="1" dirty="0">
                <a:latin typeface="Calibri" panose="020F0502020204030204" pitchFamily="34" charset="0"/>
              </a:rPr>
              <a:t>instrumenty zwrotne</a:t>
            </a:r>
            <a:r>
              <a:rPr lang="pl-PL" dirty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013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729842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51420" y="591279"/>
            <a:ext cx="10018713" cy="640977"/>
          </a:xfrm>
        </p:spPr>
        <p:txBody>
          <a:bodyPr>
            <a:normAutofit/>
          </a:bodyPr>
          <a:lstStyle/>
          <a:p>
            <a:r>
              <a:rPr lang="pl-PL" sz="1700" u="sng" dirty="0">
                <a:latin typeface="Calibri" pitchFamily="34" charset="0"/>
              </a:rPr>
              <a:t>Cel Szczegółowy (vii) Wzmacnianie ochrony i zachowania przyrody, różnorodności biologicznej oraz zielonej infrastruktury, w tym na obszarach miejskich, oraz ograniczanie wszelkich rodzajów zanieczyszczenia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01666" y="1321121"/>
            <a:ext cx="10018713" cy="50348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900" dirty="0">
                <a:latin typeface="Calibri" pitchFamily="34" charset="0"/>
              </a:rPr>
              <a:t>W obszarze ochrony i zachowania przyrody, różnorodności biologicznej oraz zielonej infrastruktury i krajobrazu wspierane będą projekty, których celem będzie zachowanie i poprawa stanu gatunków i siedlisk oraz ochrona ekosystemów, a także ochrona i przywracanie walorów przyrodniczo-krajobrazowych w szczególności na obszarach objętych różnymi formami ochrony przyrody oraz terenach zurbanizowanych.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900" dirty="0">
                <a:latin typeface="Calibri" pitchFamily="34" charset="0"/>
              </a:rPr>
              <a:t>Wsparcie parków krajobrazowych i rezerwatów, które nie pokrywają się z obszarami Natura 2000.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900" dirty="0">
                <a:latin typeface="Calibri" pitchFamily="34" charset="0"/>
              </a:rPr>
              <a:t>Opracowanie dokumentów planistycznych dla obszarów chronionych - parki krajobrazowe i rezerwaty (nie pokrywające się z obszarami Natura 2000).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900" dirty="0">
                <a:latin typeface="Calibri" pitchFamily="34" charset="0"/>
              </a:rPr>
              <a:t>Projekty w zakresie tworzenia centrów ochrony różnorodności biologicznej na obszarach miejskich i pozamiejskich w oparciu o gatunki rodzime np. banki genowe, parki miejskie, ogrody botaniczne, </a:t>
            </a:r>
            <a:r>
              <a:rPr lang="pl-PL" sz="1900" dirty="0" err="1">
                <a:latin typeface="Calibri" pitchFamily="34" charset="0"/>
              </a:rPr>
              <a:t>ekoparki</a:t>
            </a:r>
            <a:r>
              <a:rPr lang="pl-PL" sz="1900" dirty="0"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74662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2. Zielone lubuskie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8" y="746621"/>
            <a:ext cx="10018713" cy="596154"/>
          </a:xfrm>
        </p:spPr>
        <p:txBody>
          <a:bodyPr>
            <a:norm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(viii) Wspieranie zrównoważonej multimodalnej mobilności miejskiej jako elementu transformacji w kierunku gospodarki </a:t>
            </a:r>
            <a:r>
              <a:rPr lang="pl-PL" sz="1600" u="sng" dirty="0" err="1">
                <a:latin typeface="Calibri" pitchFamily="34" charset="0"/>
              </a:rPr>
              <a:t>zeroemisyjnej</a:t>
            </a:r>
            <a:endParaRPr lang="pl-PL" sz="1600" u="sng" dirty="0">
              <a:latin typeface="Calibri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17776" y="1853967"/>
            <a:ext cx="10018713" cy="44571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800" dirty="0">
                <a:latin typeface="Calibri" pitchFamily="34" charset="0"/>
              </a:rPr>
              <a:t>Projekty infrastrukturalne i taborowe na rzecz zrównoważonej mobilności miejskiej (transport miejski) - projekty inne niż projekty wspierane z programu krajowego (na poziomie krajowym będą to projekty dużej skali i wartości realizowane na obszarach funkcjonalnych miast wojewódzkich ), m.in.: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rozwój infrastruktury transportu publicznego,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rozwój infrastruktury dla transportu niezmotoryzowanego obejmujące inwestycję w drogi rowerowe, ciągi piesze i pieszo-rowerowe,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zakup taboru transportu publicznego,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cyfryzacja transportu miejskiego,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800" dirty="0">
                <a:latin typeface="Calibri" pitchFamily="34" charset="0"/>
              </a:rPr>
              <a:t>Elementem powyższych typów interwencji mogą być działania edukacyjne dotyczące korzyści z rozwoju transportu publicznego. 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endParaRPr lang="pl-PL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01601"/>
            <a:ext cx="10293834" cy="813732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Planowany wymiar terytorialny w Priorytecie 2.</a:t>
            </a:r>
            <a:br>
              <a:rPr lang="pl-PL" sz="3200" dirty="0"/>
            </a:br>
            <a:r>
              <a:rPr lang="pl-PL" sz="3200" dirty="0"/>
              <a:t>Zielone lubuskie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44257"/>
              </p:ext>
            </p:extLst>
          </p:nvPr>
        </p:nvGraphicFramePr>
        <p:xfrm>
          <a:off x="1278467" y="1115739"/>
          <a:ext cx="10587468" cy="5582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0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423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870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1369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88803">
                <a:tc rowSpan="4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2.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Zielone lubuskie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efektywności energetycznej i redukcji emisji gazów cieplarnianych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(viii) Wspieranie zrównoważonej multimodalnej mobilności miejskiej jako elementu transformacji w kierunku gospodarki zeroemisyjnej</a:t>
                      </a:r>
                    </a:p>
                    <a:p>
                      <a:pPr marL="0" indent="0" algn="l">
                        <a:buNone/>
                      </a:pP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Interwencja będzie realizowana na obszarze całego województwa. W ramach realizacji przewiduje się możliwość zastosowania instrumentów terytorialnych: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ośrodków wojewódzkich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miast średnich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IIT – partnerstwa międzygminne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5875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Wspieranie energii odnawialnej zgodnie z dyrektywą (UE) 2018/200, w tym określonymi w niej kryteriami zrównoważonego rozwoju</a:t>
                      </a: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Interwencja będzie realizowana na obszarze całego województwa.</a:t>
                      </a:r>
                      <a:r>
                        <a:rPr lang="pl-PL" sz="13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Planowane jest kierunkowe wsparcie dla obszarów wiejskich</a:t>
                      </a:r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87625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 Wspieranie przystosowania się do zmiany klimatu i zapobiegania ryzyku związanemu z klęskami żywiołowymi i katastrofami, a także odporności, z uwzględnieniem podejścia ekosystemowego</a:t>
                      </a:r>
                    </a:p>
                    <a:p>
                      <a:pPr algn="l"/>
                      <a:endParaRPr lang="pl-PL" sz="13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pl-PL" sz="1300" dirty="0">
                          <a:latin typeface="Calibri" panose="020F0502020204030204" pitchFamily="34" charset="0"/>
                        </a:rPr>
                        <a:t>(v) Wspieranie dostępu do wody oraz zrównoważonej gospodarki wodnej</a:t>
                      </a:r>
                    </a:p>
                    <a:p>
                      <a:pPr algn="l"/>
                      <a:endParaRPr lang="pl-PL" sz="1300" dirty="0"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pl-PL" sz="1300" dirty="0">
                          <a:latin typeface="Calibri" panose="020F0502020204030204" pitchFamily="34" charset="0"/>
                        </a:rPr>
                        <a:t>(vii) Wzmacnianie ochrony i zachowania przyrody, różnorodności biologicznej oraz zielonej infrastruktury, w tym na obszarach miejskich, oraz ograniczanie wszelkich rodzajów zanieczyszczenia</a:t>
                      </a:r>
                    </a:p>
                    <a:p>
                      <a:pPr algn="l"/>
                      <a:endParaRPr lang="pl-PL" sz="13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Interwencja będzie realizowana na obszarze całego województwa. W ramach realizacji przewiduje się możliwość zastosowania instrumentów terytorialnych: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ośrodków wojewódzkich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ZIT miejskich obszarów funkcjonalnych miast średnich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IIT – partnerstwa międzygminne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300" dirty="0">
                          <a:latin typeface="Calibri" panose="020F0502020204030204" pitchFamily="34" charset="0"/>
                        </a:rPr>
                        <a:t>Obszary wiejskie.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910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300" dirty="0">
                          <a:latin typeface="Calibri" panose="020F0502020204030204" pitchFamily="34" charset="0"/>
                        </a:rPr>
                        <a:t>(vi) Wspieranie transformacji w kierunku gospodarki o obiegu zamkniętym i gospodarki </a:t>
                      </a:r>
                      <a:r>
                        <a:rPr lang="pl-PL" sz="1300" dirty="0" err="1">
                          <a:latin typeface="Calibri" panose="020F0502020204030204" pitchFamily="34" charset="0"/>
                        </a:rPr>
                        <a:t>zasobooszczędnej</a:t>
                      </a:r>
                      <a:r>
                        <a:rPr lang="pl-PL" sz="1300" dirty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latin typeface="Calibri" panose="020F0502020204030204" pitchFamily="34" charset="0"/>
                        </a:rPr>
                        <a:t>Interwencja będzie realizowana na obszarze całego województwa.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208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486781" cy="175259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563884"/>
              </p:ext>
            </p:extLst>
          </p:nvPr>
        </p:nvGraphicFramePr>
        <p:xfrm>
          <a:off x="2511921" y="2515368"/>
          <a:ext cx="8038550" cy="1827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5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62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069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045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831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036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0741"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3 - Lepiej połączona Europa dzięki zwiększeniu mobilności (CP 3)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3.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Rozwój i udoskonalanie zrównoważonej, odpornej na zmiany klimatu, inteligentnej i intermodalnej mobilności na poziomie krajowym, regionalnym i lokalnym, w tym poprawa dostępu do TEN-T oraz mobilności transgranicznej 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121 646 307,00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422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CP 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121 646 307,00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918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427838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Priorytet 3. Transport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2686" y="532702"/>
            <a:ext cx="10018713" cy="596154"/>
          </a:xfrm>
        </p:spPr>
        <p:txBody>
          <a:bodyPr>
            <a:normAutofit fontScale="85000" lnSpcReduction="10000"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(ii) Rozwój i udoskonalanie zrównoważonej, odpornej na zmiany klimatu, inteligentnej i intermodalnej mobilności na poziomie krajowym, regionalnym i lokalnym, w tym poprawa dostępu do </a:t>
            </a:r>
            <a:r>
              <a:rPr lang="pl-PL" sz="1600" u="sng" dirty="0" err="1">
                <a:latin typeface="Calibri" pitchFamily="34" charset="0"/>
              </a:rPr>
              <a:t>TEN-T</a:t>
            </a:r>
            <a:r>
              <a:rPr lang="pl-PL" sz="1600" u="sng" dirty="0">
                <a:latin typeface="Calibri" pitchFamily="34" charset="0"/>
              </a:rPr>
              <a:t> oraz mobilności </a:t>
            </a:r>
            <a:r>
              <a:rPr lang="pl-PL" sz="1600" u="sng" dirty="0" err="1">
                <a:latin typeface="Calibri" pitchFamily="34" charset="0"/>
              </a:rPr>
              <a:t>transgranicznej</a:t>
            </a:r>
            <a:endParaRPr lang="pl-PL" sz="1600" u="sng" dirty="0">
              <a:latin typeface="Calibri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93966" y="1233719"/>
            <a:ext cx="10319657" cy="59479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przedmiotowego celu wspierane będą w pierwszej kolejności: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Inwestycje w transport drogowy poza TEN-T – Drogi o kategorii niższej niż drogi krajowe, w tym obwodnice.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Jako uzupełnienie wsparcia  nie wyklucza się następujących typów interwencji: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Integracja różnych form transportu ze szczególnym uwzględnieniem budowy i rozbudowy węzłów przesiadkowych, w tym wiążących komunikację lokalną z siecią pasażerskiego transportu szynowego, a także tworzenia i rozbudowy parkingów, systemów tras rowerowych oraz ciągów pieszo-rowerowych.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Inwestycje w transport kolejowy poza TEN-T – tabor kolejowy do przewozów o charakterze regionalnym (w sieci TEN-T i poza TEN-T).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Rozwój infrastruktury lotniskowej - lotniska poza TEN-T – bezpieczeństwo i ochrona środowiska w portach lotniczych.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Inwestycje w transport śródlądowy poza TEN-T – Inwestycje punktowe w porty/przystanie o charakterze gospodarczym i turystycznym.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Rozwój pasażerskiego transportu zbiorowego i jego infrastruktury oraz unowocześnienie taboru w celu powiązania obszarów peryferyjnych z lokalnymi/regionalnymi centrami wzrostu (drogowe przewozy </a:t>
            </a:r>
            <a:r>
              <a:rPr lang="pl-PL" sz="1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subregionalne</a:t>
            </a: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Wsparcie działań na rzecz taryfowej integracji transportu zbiorowego (systemy typu „wspólny bilet”) – działania realizowane z poziomu regionalnego lub lokalnego. 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Inwestycje na rzecz centrów logistycznych przeładunkowo-spedycyjnych integrujących różne rodzaje transportu.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Działania na rzecz poprawy bezpieczeństwa w całym sektorze transportu, w tym również działania edukacyjno-promocyjne oraz wdrażanie rozwiązań egzekwujących przestrzeganie dopuszczalnej prędkości oraz z zakresu infrastruktury niechronionych użytkowników drogi – działania o charakterze regionalnym lub lokalnym, realizowane przez samorządy.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Cyfryzacja sektora transportu – działania o charakterze regionalnym lub lokalnym.</a:t>
            </a:r>
            <a:r>
              <a:rPr lang="pl-PL" sz="1400" i="1" u="sng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Budowa i modernizacja dworców, szczególnie pod kątem ich dostosowania do zasad dostępności dla osób o ograniczonej mobilności, zapewnienia podróżnym odpowiednich środków bezpieczeństwa i komfortu oraz zapewnienia dostępu do infrastruktury towarzyszącej (np. parkingi dla samochodów i rowerów) – projekty samorządów.</a:t>
            </a:r>
            <a:endParaRPr lang="pl-PL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pl-PL" sz="1400" dirty="0">
              <a:solidFill>
                <a:srgbClr val="FF0000"/>
              </a:solidFill>
              <a:latin typeface="Calibri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pl-PL" sz="1400" dirty="0">
              <a:solidFill>
                <a:srgbClr val="FF0000"/>
              </a:solidFill>
              <a:latin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</a:pPr>
            <a:endParaRPr lang="pl-PL" sz="1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91387"/>
            <a:ext cx="10486781" cy="1180214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Planowany wymiar terytorialny w Priorytecie 3.</a:t>
            </a:r>
            <a:br>
              <a:rPr lang="pl-PL" sz="3200" dirty="0"/>
            </a:br>
            <a:r>
              <a:rPr lang="pl-PL" sz="3200" dirty="0"/>
              <a:t>Transport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69000"/>
              </p:ext>
            </p:extLst>
          </p:nvPr>
        </p:nvGraphicFramePr>
        <p:xfrm>
          <a:off x="1484309" y="2497139"/>
          <a:ext cx="10115812" cy="1692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0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499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728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82492">
                <a:tc>
                  <a:txBody>
                    <a:bodyPr/>
                    <a:lstStyle/>
                    <a:p>
                      <a:r>
                        <a:rPr lang="pl-PL" sz="1600" dirty="0">
                          <a:latin typeface="Calibri" panose="020F0502020204030204" pitchFamily="34" charset="0"/>
                        </a:rPr>
                        <a:t>3. </a:t>
                      </a:r>
                    </a:p>
                    <a:p>
                      <a:r>
                        <a:rPr lang="pl-PL" sz="1600" dirty="0">
                          <a:latin typeface="Calibri" panose="020F0502020204030204" pitchFamily="34" charset="0"/>
                        </a:rPr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Rozwój i udoskonalanie zrównoważonej, odpornej na zmiany klimatu, inteligentnej i intermodalnej mobilności na poziomie krajowym, regionalnym i lokalnym, w tym poprawa dostępu do TEN-T oraz mobilności transgranicznej </a:t>
                      </a:r>
                      <a:endParaRPr lang="pl-PL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Calibri" panose="020F0502020204030204" pitchFamily="34" charset="0"/>
                        </a:rPr>
                        <a:t>Interwencja będzie realizowana na obszarze całego województwa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186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352557" cy="91440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964538"/>
              </p:ext>
            </p:extLst>
          </p:nvPr>
        </p:nvGraphicFramePr>
        <p:xfrm>
          <a:off x="2050366" y="1019142"/>
          <a:ext cx="8938412" cy="5167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5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45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659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01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1414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537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9714">
                <a:tc rowSpan="6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4 - Europa o silniejszym wymiarze społecznym, bardziej sprzyjająca włączeniu społecznemu i wdrażająca Europejski filar praw socjalnych </a:t>
                      </a:r>
                      <a:br>
                        <a:rPr lang="pl-PL" sz="1200" dirty="0">
                          <a:latin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</a:rPr>
                        <a:t>(CP 4)</a:t>
                      </a: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Infrastruktura społeczna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 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14 727 892,90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99714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(iii)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 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14 727 892,90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613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 Wspieranie integracji społeczno-gospodarczej obywateli państw trzecich, w tym migrantów, dzięki zintegrowanym działaniom obejmującym usługi mieszkaniowe i usługi społeczne – CS realizowany, jako komponent CS (iii)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jako komponent CS (iii)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613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(v) Zapewnianie równego dostępu do opieki zdrowotnej i wspieranie odporności systemów opieki zdrowotnej, w tym podstawowej opieki zdrowotnej, oraz wspieranie przechodzenia od opieki instytucjonalnej do opieki rodzinnej i środowiskowej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46 287 663,40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6968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(vi) Wzmacnianie roli kultury i zrównoważonej turystyki w rozwoju gospodarczym, włączeniu społecznym i innowacjach społecznych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8 415 938,80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22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CP 4 EFRR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84 159 388,00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115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9260" y="0"/>
            <a:ext cx="10018713" cy="763398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4. Infrastruktura społeczna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5920" y="763398"/>
            <a:ext cx="10018713" cy="596154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(ii)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01666" y="2248250"/>
            <a:ext cx="10018713" cy="4125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Budowa, przebudowa, remont obiektów na potrzeby świadczenia usług wychowania przedszkolnego (przedszkoli lub innych form edukacji przedszkolnej) wraz z niezbędnym wyposażeniem odnoszącym się do zakresu infrastrukturalnego projektu oraz wyposażeniem gwarantującym wysoką jakość kształcenia, w tym zakup sprzętu dydaktycznego.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Przedsięwzięcia z zakresu wyposażenia w sprzęt specjalistyczny i pomoce dydaktyczne w celu zwiększenia szans na rynku pracy uczniów szkół podstawowych i ponadpodstawowych.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Budowa, przebudowa infrastruktury dydaktycznej, w tym obiektów służących wzmacnianiu sprawności fizycznej uczniów, o ile służą zajęciom dydaktycznym lub wyposażenie w nowoczesny sprzęt ICT i materiały dydaktyczne dla pracowni w szkołach podstawowych, ponadpodstawowych i specjalnych, prowadzących kształcenie ogólne.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Inwestycje w infrastrukturę edukacyjną i szkoleniową szkół, wyższych szkół zawodowych oraz centrów i placówek prowadzących kształcenie zawodowe i ustawiczne, np.: budowa i wyposażenie w bazę dydaktyczną nowych obiektów, a także przebudowa, remont i wyposażenie w bazę dydaktyczną już istniejących obiektów, ukierunkowane na tworzenie i rozwój warsztatów/pracowni kształcenia praktycznego w branżach zgodnych z potrzebami rynku pracy, w tym z inteligentnymi specjalizacjami określonymi w Regionalnych Inteligentnych Specjalizacjach.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76499" y="0"/>
            <a:ext cx="10018713" cy="484813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Priorytet 4. Infrastruktura społeczna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67530" y="599452"/>
            <a:ext cx="10018713" cy="9637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sng" dirty="0">
                <a:latin typeface="Calibri" pitchFamily="34" charset="0"/>
              </a:rPr>
              <a:t>Cel Szczegółowy (iii)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sng" dirty="0">
                <a:latin typeface="Calibri" pitchFamily="34" charset="0"/>
              </a:rPr>
              <a:t>Cel Szczegółowy (iv) Wspieranie integracji społeczno-gospodarczej obywateli państw trzecich, w tym migrantów, dzięki zintegrowanym działaniom obejmującym usługi mieszkaniowe i usługi społeczne – </a:t>
            </a:r>
            <a:r>
              <a:rPr lang="pl-PL" sz="1400" u="sng" dirty="0">
                <a:solidFill>
                  <a:srgbClr val="00B050"/>
                </a:solidFill>
                <a:latin typeface="Calibri" pitchFamily="34" charset="0"/>
              </a:rPr>
              <a:t>CS (iv) będzie realizowany, jako komponent CS(iii).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76499" y="1862357"/>
            <a:ext cx="10018713" cy="47313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infrastruktury społecznej powiązanej z procesem integracji społecznej, aktywizacji społeczno-zawodowej i </a:t>
            </a:r>
            <a:r>
              <a:rPr lang="pl-PL" sz="1600" dirty="0" err="1">
                <a:latin typeface="Calibri" pitchFamily="34" charset="0"/>
              </a:rPr>
              <a:t>deinstytucjonalizacji</a:t>
            </a:r>
            <a:r>
              <a:rPr lang="pl-PL" sz="1600" dirty="0">
                <a:latin typeface="Calibri" pitchFamily="34" charset="0"/>
              </a:rPr>
              <a:t> usług, m.in.: infrastruktury ośrodków wsparcia, rodzinnych domów pomocy, placówek wsparcia dziennego, placówek reintegracyjnych, realizujących usługi reintegracji społecznej i zawodowej osób zagrożonych wykluczeniem społecznym, związanych ze wsparciem pieczy zastępczej, rodzinnej (rodziny zastępcze oraz rodzinne domy dziecka) i instytucjonalnej (placówki opiekuńczo-wychowawcze, regionalne placówki opiekuńczo-terapeutyczne, interwencyjny ośrodek </a:t>
            </a:r>
            <a:r>
              <a:rPr lang="pl-PL" sz="1600" dirty="0" err="1">
                <a:latin typeface="Calibri" pitchFamily="34" charset="0"/>
              </a:rPr>
              <a:t>preadopcyjny</a:t>
            </a:r>
            <a:r>
              <a:rPr lang="pl-PL" sz="1600" dirty="0">
                <a:latin typeface="Calibri" pitchFamily="34" charset="0"/>
              </a:rPr>
              <a:t>), noclegowni i domów dla osób w kryzysie bezdomności.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infrastruktury domów pomocy społecznej, placówek prowadzonych przez inne podmioty zapewniających całodobową opiekę osobom z </a:t>
            </a:r>
            <a:r>
              <a:rPr lang="pl-PL" sz="1600" dirty="0" err="1">
                <a:latin typeface="Calibri" pitchFamily="34" charset="0"/>
              </a:rPr>
              <a:t>niepełnosprawnościami</a:t>
            </a:r>
            <a:r>
              <a:rPr lang="pl-PL" sz="1600" dirty="0">
                <a:latin typeface="Calibri" pitchFamily="34" charset="0"/>
              </a:rPr>
              <a:t>, przewlekle chorym lub osobom w podeszłym wieku, prowadzącym opiekę długoterminową, paliatywną i hospicyjną; ze względu na horyzontalną zasadę </a:t>
            </a:r>
            <a:r>
              <a:rPr lang="pl-PL" sz="1600" dirty="0" err="1">
                <a:latin typeface="Calibri" pitchFamily="34" charset="0"/>
              </a:rPr>
              <a:t>deinstytucjonalizacji</a:t>
            </a:r>
            <a:r>
              <a:rPr lang="pl-PL" sz="1600" dirty="0">
                <a:latin typeface="Calibri" pitchFamily="34" charset="0"/>
              </a:rPr>
              <a:t>, środki programu będą przeznaczone na infrastrukturę placówek świadczących usługi w społeczności lokalnej, a więc z poszanowaniem zasad indywidualizacji wsparcia, zapewnienia osobom kontroli nad swoim życiem i decyzjami, które ich dotyczą, pierwszeństwa indywidualnych potrzeb mieszkańców przed wymaganiami organizacyjnymi.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infrastruktury zdegradowanych budynków w celu ich adaptacji na mieszkania o charakterze wspomaganym (chronione, treningowe, wspomagane) w powiązaniu z procesem aktywizacji społecznej i zawodowej, skierowane w szczególności dla osób opuszczających pieczę zastępczą, zakłady poprawcze lub młodzieżowe ośrodki wychowawcze, osoby z </a:t>
            </a:r>
            <a:r>
              <a:rPr lang="pl-PL" sz="1600" dirty="0" err="1">
                <a:latin typeface="Calibri" pitchFamily="34" charset="0"/>
              </a:rPr>
              <a:t>niepełnosprawnościami</a:t>
            </a:r>
            <a:r>
              <a:rPr lang="pl-PL" sz="1600" dirty="0">
                <a:latin typeface="Calibri" pitchFamily="34" charset="0"/>
              </a:rPr>
              <a:t>, osoby wychodzące z kryzysu bezdomności.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infrastruktury zdegradowanych budynków w celu ich adaptacji na mieszkania socjalne.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Wsparcie infrastruktury społecznej na rzecz integracji społeczno-gospodarczej obywateli państw trzecich, w tym migrantów. 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67111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4. Infrastruktura społeczna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8199" y="671119"/>
            <a:ext cx="10018713" cy="802343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(v) Zapewnianie równego dostępu do opieki zdrowotnej i wspieranie odporności systemów opieki zdrowotnej, w tym podstawowej opieki zdrowotnej, oraz wspieranie przechodzenia od opieki instytucjonalnej do opieki rodzinnej i środowiskowej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10631" y="2298584"/>
            <a:ext cx="10018713" cy="3600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regionalnej bazy szpitalnej (sprzęt, wyposażenie, roboty budowlane).*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infrastruktury innych podmiotów leczniczych, w tym m.in. wsparcie infrastruktury podstawowej opieki zdrowotnej oraz ambulatoryjnej opieki specjalistycznej (sprzęt, wyposażenie, roboty budowlane).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itchFamily="34" charset="0"/>
              </a:rPr>
              <a:t>Wsparcie w powyższym zakresie mogą uzyskać wyłącznie podmioty funkcjonujące w publicznym systemie ochrony zdrowia.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l-PL" sz="2000" dirty="0">
              <a:latin typeface="Calibri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000" i="1" dirty="0">
                <a:latin typeface="Calibri" pitchFamily="34" charset="0"/>
              </a:rPr>
              <a:t>*Jednostki dla których organem założycielskim lub prowadzącym nie jest minister lub wojewoda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73E6FCD-7BF7-429C-826A-6E315AF4F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05517"/>
            <a:ext cx="10179606" cy="46145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Zakres informacji do uzupełnienia na dalszym etapie prac (listopad/grudzień):</a:t>
            </a:r>
          </a:p>
          <a:p>
            <a:pPr marL="0" indent="0">
              <a:buNone/>
            </a:pPr>
            <a:endParaRPr lang="pl-PL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wartości wskaźników mierzących interwencję w poszczególnych celach,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projekcja finansowa na poziomie kodów interwencji,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szczegółowe uzasadnienia dotyczące form finansowania – dotacja, instrument finansowy,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zczegółowe zapisy dotyczące wymiar terytorialnego,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opis s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pełnienia warunków podstawowych - dokumenty potwierdzające ich spełnienie (regionalny plan transportowy, program rozwoju innowacji) są w trakcie przygotowania,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planowany system instytucjonalny realizacji programu.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Prowadzone są dalsze prace dotyczące powyższych zagadnień.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="" xmlns:a16="http://schemas.microsoft.com/office/drawing/2014/main" id="{20374E69-39C7-497B-B2F2-FFC250102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85909"/>
            <a:ext cx="10537114" cy="97522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</a:p>
        </p:txBody>
      </p:sp>
    </p:spTree>
    <p:extLst>
      <p:ext uri="{BB962C8B-B14F-4D97-AF65-F5344CB8AC3E}">
        <p14:creationId xmlns:p14="http://schemas.microsoft.com/office/powerpoint/2010/main" val="30664840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10811" y="16778"/>
            <a:ext cx="10018713" cy="802343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4. Infrastruktura społeczna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76588" y="695584"/>
            <a:ext cx="10018713" cy="802343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(vi) Wzmacnianie roli kultury i zrównoważonej turystyki w rozwoju gospodarczym, włączeniu społecznym i innowacjach społecznych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85464" y="2119334"/>
            <a:ext cx="10018713" cy="4043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Zachowanie i modernizacja obiektów dziedzictwa kulturowego;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Konserwacja zabytków ruchomych oraz zabytkowych muzealiów, starodruków, księgozbiorów, materiałów bibliotecznych, archiwalnych i zbiorów audiowizualnych (w tym filmowych) oraz ich ochrona i digitalizacja.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Rozwój infrastruktury kultury.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Rozwój infrastruktury do prowadzenia działalności kulturalnej ważnej dla edukacji i aktywności kulturalnej (m.in. szkoły artystyczne, teatry, zespoły artystyczne, galerie, biblioteki, centra kultury, muzea) – wspieranie zaplecza dla utrzymania niematerialnego dziedzictwa kulturowego znajdującego się na Krajowej liście niematerialnego dziedzictwa kulturowego oraz rzemiosła i dawnych zawodów) – podmioty prowadzone lub nadzorowane na szczeblu regionalnym.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Rozwój turystycznych szlaków tematycznych i produktów turystycznych (odwołujących się do walorów historycznych, kulturowych, przyrodniczych regionu).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700" dirty="0">
                <a:latin typeface="Calibri" pitchFamily="34" charset="0"/>
              </a:rPr>
              <a:t>Projekty dotyczące nowych i innowacyjnych produktów w dziedzinie kultury i turystyki, wynikające ze współpracy uczelni i szkół artystycznych i instytucji sektora kultury z przedsiębiorstwami i </a:t>
            </a:r>
            <a:r>
              <a:rPr lang="pl-PL" sz="1700" dirty="0" err="1">
                <a:latin typeface="Calibri" pitchFamily="34" charset="0"/>
              </a:rPr>
              <a:t>klastrami</a:t>
            </a:r>
            <a:r>
              <a:rPr lang="pl-PL" sz="1700" dirty="0">
                <a:latin typeface="Calibri" pitchFamily="34" charset="0"/>
              </a:rPr>
              <a:t> przemysłów kreatywnych.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700" dirty="0">
                <a:latin typeface="Calibri" pitchFamily="34" charset="0"/>
              </a:rPr>
              <a:t>Elementem powyżej opisanych typów interwencji mogą być działania dotyczące ułatwienia dostępu do zabytków, instytucji kultury oraz szlaków turystycznych, w tym dostosowanie ww. obiektów do potrzeb osób z </a:t>
            </a:r>
            <a:r>
              <a:rPr lang="pl-PL" sz="1700" dirty="0" err="1">
                <a:latin typeface="Calibri" pitchFamily="34" charset="0"/>
              </a:rPr>
              <a:t>niepełnosprawnościami</a:t>
            </a:r>
            <a:r>
              <a:rPr lang="pl-PL" sz="1700" dirty="0"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59489"/>
            <a:ext cx="10352557" cy="914400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Planowany wymiar terytorialny w Priorytecie 4.</a:t>
            </a:r>
            <a:br>
              <a:rPr lang="pl-PL" sz="3200" dirty="0"/>
            </a:br>
            <a:r>
              <a:rPr lang="pl-PL" sz="3200" dirty="0"/>
              <a:t>Infrastruktura społeczna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511750"/>
              </p:ext>
            </p:extLst>
          </p:nvPr>
        </p:nvGraphicFramePr>
        <p:xfrm>
          <a:off x="1484309" y="1201481"/>
          <a:ext cx="10105178" cy="5450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6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807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3279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9954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571">
                <a:tc rowSpan="5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Infrastruktura społeczna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 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województwa. W ramach realizacji nie wyklucza się zastosowania instrumentów terytorialnych. Trwają analizy w tym obszarze.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57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(iii)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 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81518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 Wspieranie integracji społeczno-gospodarczej obywateli państw trzecich, w tym migrantów, dzięki zintegrowanym działaniom obejmującym usługi mieszkaniowe i usługi społeczne – CS realizowany, /jako komponent CS (iii)/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81518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(v) Zapewnianie równego dostępu do opieki zdrowotnej i wspieranie odporności systemów opieki zdrowotnej, w tym podstawowej opieki zdrowotnej, oraz wspieranie przechodzenia od opieki instytucjonalnej do opieki rodzinnej i środowiskowej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3307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>
                          <a:latin typeface="Calibri" panose="020F0502020204030204" pitchFamily="34" charset="0"/>
                        </a:rPr>
                        <a:t>(vi) Wzmacnianie roli kultury i zrównoważonej turystyki w rozwoju gospodarczym, włączeniu społecznym i innowacjach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 - nie planuje się wykorzystania narzędzi terytorialnych.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649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344168" cy="174490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  <a:br>
              <a:rPr lang="pl-PL" sz="3200" dirty="0"/>
            </a:br>
            <a:r>
              <a:rPr lang="pl-PL" sz="3200" dirty="0"/>
              <a:t>Europejski Fundusz Społeczny +</a:t>
            </a:r>
            <a:br>
              <a:rPr lang="pl-PL" sz="3200" dirty="0"/>
            </a:br>
            <a:r>
              <a:rPr lang="pl-PL" sz="3200" dirty="0"/>
              <a:t>rynek pracy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475520"/>
              </p:ext>
            </p:extLst>
          </p:nvPr>
        </p:nvGraphicFramePr>
        <p:xfrm>
          <a:off x="1484309" y="2302407"/>
          <a:ext cx="8455536" cy="3038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7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0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427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99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377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38533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58672"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4 - Europa o silniejszym wymiarze społecznym, bardziej sprzyjająca włączeniu społecznemu i wdrażająca Europejski filar praw socjalnych </a:t>
                      </a:r>
                      <a:br>
                        <a:rPr lang="pl-PL" sz="1200" dirty="0">
                          <a:latin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</a:rPr>
                        <a:t>(CP 4)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Wsparcie obywateli – rynek pracy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(a) Poprawa dostępu do zatrudnienia i działań aktywizujących dla wszystkich osób poszukujących pracy, w szczególności osób młodych, zwłaszcza poprzez wdrażanie gwarancji dla młodzieży, długotrwale bezrobotnych oraz grup znajdujących się w niekorzystnej sytuacji na rynku pracy, jak również dla osób biernych zawodowo, a także poprzez promowanie samozatrudnienia i ekonomii społeczne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EFS+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26 942 625,71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63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(d) Wspieranie dostosowania pracowników, przedsiębiorstw i przedsiębiorców do zmian, wspieranie aktywnego i zdrowego starzenia się oraz zdrowego i dobrze dostosowanego środowiska pracy, które uwzględnia zagrożenia dla zdrowia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28 952 960,09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2562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0631" y="0"/>
            <a:ext cx="10018713" cy="66273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rynek 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17866" y="918771"/>
            <a:ext cx="10018713" cy="936815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(a) poprawa dostępu do zatrudnienia i działań aktywizujących dla wszystkich osób poszukujących pracy, w szczególności osób młodych, zwłaszcza poprzez wdrażanie gwarancji dla młodzieży, długotrwale bezrobotnych oraz grup znajdujących się w niekorzystnej sytuacji na rynku pracy, jak również dla osób biernych zawodowo, a także poprzez promowanie </a:t>
            </a:r>
            <a:r>
              <a:rPr lang="pl-PL" sz="1600" u="sng" dirty="0" err="1">
                <a:latin typeface="Calibri" pitchFamily="34" charset="0"/>
              </a:rPr>
              <a:t>samozatrudnienia</a:t>
            </a:r>
            <a:r>
              <a:rPr lang="pl-PL" sz="1600" u="sng" dirty="0">
                <a:latin typeface="Calibri" pitchFamily="34" charset="0"/>
              </a:rPr>
              <a:t> i ekonomii społecznej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76407" y="2109869"/>
            <a:ext cx="10018713" cy="3863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Kompleksowa aktywizacja zawodowa osób pozostających bez pracy, zarejestrowanych w powiatowych urzędach pracy, w tym dotacje na </a:t>
            </a:r>
            <a:r>
              <a:rPr lang="pl-PL" sz="2000" dirty="0" err="1">
                <a:latin typeface="Calibri" pitchFamily="34" charset="0"/>
              </a:rPr>
              <a:t>samozatrudnienie</a:t>
            </a:r>
            <a:r>
              <a:rPr lang="pl-PL" sz="2000" dirty="0">
                <a:latin typeface="Calibri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Realizacja działań na rzecz osób znajdujących się w trudnej sytuacji na rynku pracy, w tym zatrudnionych na umowach krótkoterminowych, umowach cywilno-prawnych, ubogich pracujących i osób odchodzących z rolnictwa, celem przeciwdziałania segmentacji rynku pracy, oraz kompleksowa aktywizacja zawodowa osób pozostających bez pracy, niezarejestrowanych w urzędzie pracy.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l-PL" sz="1800" dirty="0">
              <a:latin typeface="Calibri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l-PL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1146" y="-37587"/>
            <a:ext cx="10018713" cy="733873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rynek 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00128" y="696286"/>
            <a:ext cx="10018713" cy="936815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(d) wspieranie dostosowania pracowników, przedsiębiorstw i przedsiębiorców do zmian, wspieranie aktywnego i zdrowego starzenia się oraz zdrowego i dobrze dostosowanego środowiska pracy, które uwzględnia zagrożenia dla zdrowia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10631" y="1711355"/>
            <a:ext cx="10018713" cy="4752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Wiedza i kompetencje pracownika (podnoszenie, dostosowywanie do wymogów, zmiana kompetencji pracownika, jako narzędzie adaptacyjności przedsiębiorstwa).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Wsparcie pracodawców we wprowadzaniu elastycznych form zatrudnienia, w tym pracy zdalnej.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Kompetentna kadra zarządzająca (wsparcie skierowane do przedsiębiorców), którego celem jest optymalizacja procesów zarządzania oraz budowa strategii wspierających rozwój przedsiębiorstw).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Zdrowy pracownik (badania profilaktyczne, bon na badania, ergonomia miejsca pracy, programy rehabilitacji osób aktywnych zawodowo, programy aktywizacji fizycznej, wsparcie psychologiczne), w tym m.in. regionalne programy zdrowotne (profilaktyka chorób będących istotnym problemem zdrowotnym regionu).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 err="1">
                <a:latin typeface="Calibri" pitchFamily="34" charset="0"/>
              </a:rPr>
              <a:t>Outplacement</a:t>
            </a:r>
            <a:r>
              <a:rPr lang="pl-PL" sz="1800" dirty="0">
                <a:latin typeface="Calibri" pitchFamily="34" charset="0"/>
              </a:rPr>
              <a:t> dla pracowników zagrożonych zwolnieniem, przewidzianych do zwolnienia lub zwolnionych z przyczyn niedotyczących pracownika).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Działania wspierające rehabilitację umożliwiającą powrót do pracy.</a:t>
            </a:r>
            <a:endParaRPr lang="pl-PL" sz="15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344168" cy="174490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Planowany wymiar terytorialny w Priorytecie 5.</a:t>
            </a:r>
            <a:br>
              <a:rPr lang="pl-PL" sz="3200" dirty="0"/>
            </a:br>
            <a:r>
              <a:rPr lang="pl-PL" sz="3200" dirty="0"/>
              <a:t>Wsparcie obywateli – rynek pracy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676190"/>
              </p:ext>
            </p:extLst>
          </p:nvPr>
        </p:nvGraphicFramePr>
        <p:xfrm>
          <a:off x="1484309" y="2302407"/>
          <a:ext cx="9807468" cy="3354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6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193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375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4309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21547"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Wsparcie obywateli – rynek pracy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(a) Poprawa dostępu do zatrudnienia i działań aktywizujących dla wszystkich osób poszukujących pracy, w szczególności osób młodych, zwłaszcza poprzez wdrażanie gwarancji dla młodzieży, długotrwale bezrobotnych oraz grup znajdujących się w niekorzystnej sytuacji na rynku pracy, jak również dla osób biernych zawodowo, a także poprzez promowanie samozatrudnienia i ekonomii społeczne</a:t>
                      </a:r>
                      <a:endParaRPr lang="pl-PL" sz="1400" b="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8825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(d) Wspieranie dostosowania pracowników, przedsiębiorstw i przedsiębiorców do zmian, wspieranie aktywnego i zdrowego starzenia się oraz zdrowego i dobrze dostosowanego środowiska pracy, które uwzględnia zagrożenia dla zdrowia</a:t>
                      </a:r>
                      <a:endParaRPr lang="pl-PL" sz="1400" b="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3023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402891" cy="2231472"/>
          </a:xfrm>
        </p:spPr>
        <p:txBody>
          <a:bodyPr>
            <a:normAutofit fontScale="90000"/>
          </a:bodyPr>
          <a:lstStyle/>
          <a:p>
            <a:pPr algn="l"/>
            <a:r>
              <a:rPr lang="pl-PL" sz="3600" dirty="0"/>
              <a:t/>
            </a:r>
            <a:br>
              <a:rPr lang="pl-PL" sz="3600" dirty="0"/>
            </a:br>
            <a:r>
              <a:rPr lang="pl-PL" sz="3600" dirty="0"/>
              <a:t>Fundusze Europejskie Województwa Lubuskiego 2021-2027</a:t>
            </a:r>
            <a:br>
              <a:rPr lang="pl-PL" sz="3600" dirty="0"/>
            </a:br>
            <a:r>
              <a:rPr lang="pl-PL" sz="3600" dirty="0"/>
              <a:t>Europejski Fundusz Społeczny +</a:t>
            </a:r>
            <a:br>
              <a:rPr lang="pl-PL" sz="3600" dirty="0"/>
            </a:br>
            <a:r>
              <a:rPr lang="pl-PL" sz="3600" dirty="0"/>
              <a:t>edukacja</a:t>
            </a:r>
            <a:r>
              <a:rPr lang="pl-PL" sz="4000" dirty="0"/>
              <a:t/>
            </a:r>
            <a:br>
              <a:rPr lang="pl-PL" sz="4000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305567"/>
              </p:ext>
            </p:extLst>
          </p:nvPr>
        </p:nvGraphicFramePr>
        <p:xfrm>
          <a:off x="1868232" y="2231472"/>
          <a:ext cx="8455536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7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0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427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99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377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38533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58672"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4 - Europa o silniejszym wymiarze społecznym, bardziej sprzyjająca włączeniu społecznemu i wdrażająca Europejski filar praw socjalnych </a:t>
                      </a:r>
                      <a:br>
                        <a:rPr lang="pl-PL" sz="1200" dirty="0">
                          <a:latin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</a:rPr>
                        <a:t>(CP 4)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Wsparcie obywateli – edukacja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(f)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EFS+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64 102 724,09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63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(g) Wspieranie uczenia się przez całe życie, w szczególności elastycznych możliwości podnoszenia i zmiany kwalifikacji dla wszystkich, z uwzględnieniem umiejętności w zakresie przedsiębiorczości i kompetencji cyfrowych, lepsze przewidywanie zmian i zapotrzebowania na nowe umiejętności na podstawie potrzeb rynku pracy, ułatwianie zmian ścieżki kariery zawodowej i wspieranie mobilności zawodowej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11 585 329,06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0533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19868" y="25167"/>
            <a:ext cx="10018713" cy="65363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edukacja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60477" y="678807"/>
            <a:ext cx="10018713" cy="86476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400" u="sng" dirty="0">
                <a:latin typeface="Calibri" pitchFamily="34" charset="0"/>
              </a:rPr>
              <a:t>Cel Szczegółowy (f)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</a:t>
            </a:r>
            <a:r>
              <a:rPr lang="pl-PL" sz="1400" u="sng" dirty="0" err="1">
                <a:latin typeface="Calibri" pitchFamily="34" charset="0"/>
              </a:rPr>
              <a:t>niepełnosprawnościami</a:t>
            </a:r>
            <a:r>
              <a:rPr lang="pl-PL" sz="1400" u="sng" dirty="0">
                <a:latin typeface="Calibri" pitchFamily="34" charset="0"/>
              </a:rPr>
              <a:t>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35329" y="1870746"/>
            <a:ext cx="10094015" cy="52892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300" dirty="0">
                <a:latin typeface="Calibri" pitchFamily="34" charset="0"/>
              </a:rPr>
              <a:t>Mądry przedszkolak – upowszechnienie wychowania przedszkolnego poprzez zwiększenie dostępności i poprawę jakości edukacji przedszkolnej – utworzenie nowych miejsc w ośrodkach edukacji przedszkolnej, w tym również nowych ośrodków edukacji przedszkolnej i alternatywnych form wychowania dzieci w wieku przedszkolnym; realizacja dodatkowych zajęć zwiększających szanse w edukacji przedszkolnej, oraz zajęć zwiększających kompetencje kluczowe dzieci; wprowadzanie nowych metod nauczania przedszkolnego; opieka psychologiczna; szkolenia, doradztwo oraz inne formy podwyższania kwalifikacji dla nauczycieli, w szczególności na rzecz zindywidualizowanego podejścia do ucznia ze specjalnymi potrzebami edukacyjnymi.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300" dirty="0">
                <a:latin typeface="Calibri" pitchFamily="34" charset="0"/>
              </a:rPr>
              <a:t>Kompetentny i odkrywczy uczeń – wzrost dostępności i jakości kształcenia ogólnego – na poziomie podstawowym i średnim – rozwój kompetencji kluczowych i kompetencji przyszłości; wsparcie psychologiczne i wyrównywanie deficytów powstałych w wyniku pandemii COVID – 19; stypendia dla uczniów; wsparcie uczniów ze specjalnymi potrzebami edukacyjnymi; wsparcie edukacji uczniów zdolnych; opieka psychologiczna; doradztwo i opieka psychologiczno-pedagogiczna (ze szczególnym uwzględnieniem problematyki ucznia o specjalnych potrzebach edukacyjnych); rozszerzanie oferty szkół o zagadnienia związane z poradnictwem i doradztwem edukacyjno-zawodowym; cyfryzacja edukacji; realizacja działań społeczno-wychowawczych; wsparcie rozwijania kompetencji, uzdolnień, umiejętności, zainteresowań ucznia poza edukacją formalną, wprowadzanie nowych metod nauczania, w tym opartych na eksperymencie.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300" dirty="0">
                <a:latin typeface="Calibri" pitchFamily="34" charset="0"/>
              </a:rPr>
              <a:t>Specjalista dla rynku pracy – efektywny system formalnego kształcenia zawodowego – urynkowienie kształcenia zawodowego poprzez dostosowanie oferty edukacyjnej do potrzeb rynku; podniesienie prestiżu wyboru kształcenia zawodowego,  organizacja praktycznych form nauczania – staże, praktyki zawodowe; włączenie pracodawców w proces kształcenia; doradztwo edukacyjno-zawodowe; staże i praktyki za granicą kraju; stypendia; realizacja działań społeczno-wychowawczych; wyrównywanie deficytów powstałych w wyniku pandemii COVID-19; kształcenie nauczycieli zawodu – szkolenia, doradztwo oraz inne formy podwyższania kwalifikacji dla nauczycieli zawodu oraz instruktorów praktycznej nauki zawodu: we współpracy z uczelniami i rynkiem pracy (np. staże nauczycieli w przedsiębiorstwach); wsparcie pod kątem kształcenia umiejętności interpersonalnych i społecznych; w zakresie korzystania z nowoczesnych technologii informacyjno-komunikacyjnych, wykorzystania metod eksperymentu naukowego w edukacji, a także zapewnienie metod zindywidualizowanego podejścia do ucznia/słuchacza, wsparcie edukacji uczniów zdolnych oraz zapewnienie uczniom wsparcia psychologicznego w szkole.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endParaRPr lang="pl-PL" sz="1400" dirty="0">
              <a:latin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</a:pPr>
            <a:endParaRPr lang="pl-PL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0478" y="25167"/>
            <a:ext cx="10018713" cy="69628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edukacja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92698" y="569749"/>
            <a:ext cx="10018713" cy="198050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400" dirty="0">
                <a:latin typeface="Calibri" pitchFamily="34" charset="0"/>
              </a:rPr>
              <a:t>Cel Szczegółowy (f)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 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pl-PL" sz="1400" dirty="0">
              <a:latin typeface="Calibri" pitchFamily="34" charset="0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400" dirty="0">
                <a:latin typeface="Calibri" pitchFamily="34" charset="0"/>
              </a:rPr>
              <a:t>cd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34462" y="2456535"/>
            <a:ext cx="10018713" cy="37024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Profesjonalny nauczyciel – wsparcie w procesie edukacji poprzez podniesienie i rozwój kompetencji nauczycieli m.in. z zakresu pracy z uczniem, podniesienia kompetencji przedmiotowych i wychowawczych, wykorzystywania programów i materiałów edukacyjnych, cyfrowych w nauczaniu poszczególnych przedmiotów w realizacji procesu edukacyjnego, wsparcie działań zwiększających kompetencje cyfrowe i informatyczne nauczycieli oraz wykorzystania metod i narzędzi cyfrowych w czasie lekcji, a także do prowadzenia kształcenia w systemie </a:t>
            </a:r>
            <a:r>
              <a:rPr lang="pl-PL" sz="1600" dirty="0" err="1">
                <a:latin typeface="Calibri" pitchFamily="34" charset="0"/>
              </a:rPr>
              <a:t>online</a:t>
            </a:r>
            <a:r>
              <a:rPr lang="pl-PL" sz="1600" dirty="0">
                <a:latin typeface="Calibri" pitchFamily="34" charset="0"/>
              </a:rPr>
              <a:t>, rozwój narzędzi informatycznych i materiałów cyfrowych wspierających cyfryzację procesów edukacyjnych.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Skuteczna edukacja włączająca – wsparcie placówek oświatowych w prowadzeniu skutecznej edukacji włączającej, w tym zapewnienie odpowiedniego wyposażenia, podnoszenie kompetencji kadry pedagogicznej, bezpośrednie wsparcie uczniów (np. zapewnienie usług asystenckich).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Szkoła i przedszkole jako ośrodek kultury i aktywizacji lokalnej społeczności (realizacja projektów w obszarze integracji społecznej w szczególności na obszarach wiejskich dla lokalnej społeczności na bazie ww. placówek kierowanych zarówno do dzieci, jak i dorosłych).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77924" y="1"/>
            <a:ext cx="10018713" cy="729842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edukacja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59810" y="844529"/>
            <a:ext cx="10018713" cy="1017497"/>
          </a:xfrm>
        </p:spPr>
        <p:txBody>
          <a:bodyPr>
            <a:noAutofit/>
          </a:bodyPr>
          <a:lstStyle/>
          <a:p>
            <a:r>
              <a:rPr lang="pl-PL" sz="1600" u="sng" dirty="0">
                <a:latin typeface="Calibri" pitchFamily="34" charset="0"/>
              </a:rPr>
              <a:t>Cel Szczegółowy (g) wspieranie uczenia się przez całe życie, w szczególności elastycznych możliwości podnoszenia i zmiany kwalifikacji dla wszystkich, z uwzględnieniem umiejętności w zakresie przedsiębiorczości i kompetencji cyfrowych, lepsze przewidywanie zmian i zapotrzebowania na nowe umiejętności na podstawie potrzeb rynku pracy, ułatwianie zmian ścieżki kariery zawodowej i wspieranie mobilności zawodowej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01666" y="1976712"/>
            <a:ext cx="10018713" cy="42178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Aktywnie na rynku pracy – kształcenie ustawiczne – odpowiedź na wyzwania cywilizacji (upowszechnienie idei uczenia się przez całe życie w celu zwiększenia uczestnictwa osób dorosłych w procesie kształcenia, dostosowanie oferty (zakresu i formy) kształcenia do potrzeb i wymogów rynku, w tym wsparcie kompetencji językowych i cyfrowych) – usługi rozwojowe. Ważnym elementem wsparcia będzie również kształcenie ustawiczne kadr niemedycznych np. psycholog, psychoterapeuta) w obszarach istotnych z punktu widzenia funkcjonowania systemu ochrony zdrowia w regionie.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Włączenie cyfrowe – podstawowe kompetencje cyfrowe dla grup wykluczonych cyfrowo (realizowane poza systemem BUR i PSF) oraz podnoszenie kompetencji i umiejętności cyfrowych społeczeństwa.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Lokalne kształcenie – wsparcie lokalnych inicjatyw na rzecz kształcenia osób dorosłych m.in. poprzez tworzenie lokalnych punktów wsparcia kształcenia osób dorosłych, w tym służących aktywizacji osób starszych, o niskich kwalifikacjach czy osób z </a:t>
            </a:r>
            <a:r>
              <a:rPr lang="pl-PL" sz="1600" dirty="0" err="1">
                <a:latin typeface="Calibri" pitchFamily="34" charset="0"/>
              </a:rPr>
              <a:t>niepełnosprawnościami</a:t>
            </a:r>
            <a:r>
              <a:rPr lang="pl-PL" sz="1600" dirty="0"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9AE8197-F74B-49C1-8BE0-70ED0C838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158" y="76201"/>
            <a:ext cx="10423866" cy="722870"/>
          </a:xfrm>
        </p:spPr>
        <p:txBody>
          <a:bodyPr>
            <a:normAutofit/>
          </a:bodyPr>
          <a:lstStyle/>
          <a:p>
            <a:r>
              <a:rPr lang="pl-PL" sz="3600" dirty="0"/>
              <a:t>Podział alokacji na cele polityki (CP) FEWL 21-27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112400"/>
              </p:ext>
            </p:extLst>
          </p:nvPr>
        </p:nvGraphicFramePr>
        <p:xfrm>
          <a:off x="2783826" y="989131"/>
          <a:ext cx="7466163" cy="51078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09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711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765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6754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02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CP/priorytet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fundusz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 alokacji EFS i EFRR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(euro)</a:t>
                      </a: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0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Priorytet 1.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Nowoczesna gospodarka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14,84%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95 790 165,00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3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Priorytet 2.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Zielone lubuskie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33,23%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214 531 940,00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3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Priorytet 3.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Transport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18,85%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121 646 307,00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750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Priorytet 4.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Infrastruktura społeczna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Priorytet 5. Wsparcie obywateli (rynek pracy, edukacja, włączenie społeczne)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EFS+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95,97%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207 250 967,00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832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13,04%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84 159 388,00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3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CP5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Priorytet</a:t>
                      </a:r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6.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Lokalne lubuskie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16,04%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103 524 595,00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750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Priorytet pomocy technicznej</a:t>
                      </a: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4,01%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25 854 487,00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861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Calibri" panose="020F0502020204030204" pitchFamily="34" charset="0"/>
                        </a:rPr>
                        <a:t>EFS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</a:rPr>
                        <a:t>4,03%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8 710 448,00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69" marR="37469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8883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202019"/>
            <a:ext cx="10402891" cy="1180214"/>
          </a:xfrm>
        </p:spPr>
        <p:txBody>
          <a:bodyPr>
            <a:normAutofit fontScale="90000"/>
          </a:bodyPr>
          <a:lstStyle/>
          <a:p>
            <a:pPr algn="l"/>
            <a:r>
              <a:rPr lang="pl-PL" sz="3600" dirty="0"/>
              <a:t/>
            </a:r>
            <a:br>
              <a:rPr lang="pl-PL" sz="3600" dirty="0"/>
            </a:br>
            <a:r>
              <a:rPr lang="pl-PL" sz="3600" dirty="0"/>
              <a:t>Planowany wymiar terytorialny w Priorytecie 5.</a:t>
            </a:r>
            <a:br>
              <a:rPr lang="pl-PL" sz="3600" dirty="0"/>
            </a:br>
            <a:r>
              <a:rPr lang="pl-PL" sz="3600" dirty="0"/>
              <a:t>Wsparcie obywateli - edukacja</a:t>
            </a:r>
            <a:r>
              <a:rPr lang="pl-PL" sz="4000" dirty="0"/>
              <a:t/>
            </a:r>
            <a:br>
              <a:rPr lang="pl-PL" sz="4000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203394"/>
              </p:ext>
            </p:extLst>
          </p:nvPr>
        </p:nvGraphicFramePr>
        <p:xfrm>
          <a:off x="1484309" y="2302406"/>
          <a:ext cx="10243402" cy="3566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6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557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770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6752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Narzędzia terytorialne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17420">
                <a:tc rowSpan="2"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Wsparcie obywateli – edukacja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(f)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025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(g) Wspieranie uczenia się przez całe życie, w szczególności elastycznych możliwości podnoszenia i zmiany kwalifikacji dla wszystkich, z uwzględnieniem umiejętności w zakresie przedsiębiorczości i kompetencji cyfrowych, lepsze przewidywanie zmian i zapotrzebowania na nowe umiejętności na podstawie potrzeb rynku pracy, ułatwianie zmian ścieżki kariery zawodowej i wspieranie mobilności zawodowej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8780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707691" cy="1752599"/>
          </a:xfrm>
        </p:spPr>
        <p:txBody>
          <a:bodyPr>
            <a:no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  <a:br>
              <a:rPr lang="pl-PL" sz="3200" dirty="0"/>
            </a:br>
            <a:r>
              <a:rPr lang="pl-PL" sz="3200" dirty="0"/>
              <a:t>Europejski Fundusz Społeczny +</a:t>
            </a:r>
            <a:br>
              <a:rPr lang="pl-PL" sz="3200" dirty="0"/>
            </a:br>
            <a:r>
              <a:rPr lang="pl-PL" sz="3200" dirty="0"/>
              <a:t>włączenie społeczne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202068"/>
              </p:ext>
            </p:extLst>
          </p:nvPr>
        </p:nvGraphicFramePr>
        <p:xfrm>
          <a:off x="2573241" y="1752599"/>
          <a:ext cx="9109712" cy="5007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098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55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3853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0253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6845">
                <a:tc rowSpan="5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4 - Europa o silniejszym wymiarze społecznym, bardziej sprzyjająca włączeniu społecznemu i wdrażająca Europejski filar praw socjalnych </a:t>
                      </a:r>
                      <a:br>
                        <a:rPr lang="pl-PL" sz="1200" dirty="0">
                          <a:latin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</a:rPr>
                        <a:t>(CP 4)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Wsparcie obywateli – włączenie społeczne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(h) Wspieranie aktywnego włączenia społecznego w celu promowania równości szans, niedyskryminacji i aktywnego uczestnictwa, oraz zwiększanie zdolności do zatrudnienia, w szczególności grup w niekorzystnej sytuacji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EFS+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35 792 242,00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038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integracji społeczno-gospodarczej obywateli państw trzecich, w tym migrantów 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1 844 533,61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7976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(k)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niepełnosprawnościami, skuteczności i odporności systemów ochrony zdrowia i usług opieki długoterminowej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20 331 319,86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2537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(l) Wspieranie integracji społecznej osób zagrożonych ubóstwem lub wykluczeniem społecznym, w tym osób najbardziej potrzebujących i dzieci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17 699 232,58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0606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CP 4 EFS+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b="1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207 250 967,00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9614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65890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3032" y="754307"/>
            <a:ext cx="10018713" cy="65890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600" u="sng" dirty="0">
                <a:latin typeface="Calibri" pitchFamily="34" charset="0"/>
              </a:rPr>
              <a:t>Cel Szczegółowy (h) wspieranie aktywnego włączenia społecznego w celu promowania równości szans, niedyskryminacji i aktywnego uczestnictwa, oraz zwiększanie zdolności do zatrudnienia, w szczególności grup w niekorzystnej sytuacji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58385" y="1866798"/>
            <a:ext cx="10337872" cy="41685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Wsparcie aktywizacyjne osób i rodzin zagrożonych ubóstwem i wykluczeniem społecznym oraz osób biernych zawodowo z zastosowaniem instrumentów aktywnej integracji (edukacyjnych, społecznych, zawodowych, zdrowotnych) ukierunkowane na aktywizację społeczno-zawodową.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Wsparcie aktywizacyjne osób i rodzin zagrożonych ubóstwem i wykluczeniem społecznym, w tym osób z </a:t>
            </a:r>
            <a:r>
              <a:rPr lang="pl-PL" sz="1800" dirty="0" err="1">
                <a:latin typeface="Calibri" pitchFamily="34" charset="0"/>
              </a:rPr>
              <a:t>niepełnosprawnościami</a:t>
            </a:r>
            <a:r>
              <a:rPr lang="pl-PL" sz="1800" dirty="0">
                <a:latin typeface="Calibri" pitchFamily="34" charset="0"/>
              </a:rPr>
              <a:t> oraz osób biernych zawodowo realizowane przez podmioty reintegracyjne oraz tworzenie nowych podmiotów, w ramach których prowadzona będzie m.in. aktywizacja społeczna, zawodowa, edukacyjna, zdrowotna.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itchFamily="34" charset="0"/>
              </a:rPr>
              <a:t>Trwałe miejsca pracy w gospodarce społecznej (usługi wsparcia dla Podmiotów Ekonomii Społecznej (PES) i Przedsiębiorstw Społecznych (PS), w tym wsparcie realizacji indywidualnego procesu reintegracji w przedsiębiorstwach społecznych, bezzwrotne wsparcie finansowe na utworzenie i/lub utrzymanie miejsc pracy, usługi wspierające rozwój przedsiębiorstw społecznych realizowane również za pośrednictwem BUR, wsparcie PES celem zwiększenia ich potencjału i możliwości realizacji usług na rzecz społeczności lokalnych, animacja lokalna służąca tworzeniu i rozwojowi PES, wsparcie wzrostu udziału PES i PS w realizacji zadań publicznych JST, usługi wsparcia istniejących przedsiębiorstw społecznych).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5311" y="16778"/>
            <a:ext cx="10018713" cy="757521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7623" y="1063980"/>
            <a:ext cx="10018713" cy="75752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800" u="sng" dirty="0">
                <a:latin typeface="Calibri" pitchFamily="34" charset="0"/>
              </a:rPr>
              <a:t>Cel Szczegółowy (i) wspieranie integracji społeczno-gospodarczej obywateli państw trzecich, w tym migrantów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12019" y="2868705"/>
            <a:ext cx="10018713" cy="19632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/>
              <a:t>Wspieranie migrantów zarobkowych w procesie integracji na rynku pracy.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2000" dirty="0"/>
              <a:t>Usługi dla cudzoziemców i osób z ich otoczenia, które pozwolą im na lepsze funkcjonowanie w polskim społeczeństwie (kursy językowe, szkolenia z zakresu wartości i kultury polskiej, szkolenia zawodowe, dostarczenie praktycznych informacji dotyczących różnych aspektów życia w Polsce.</a:t>
            </a:r>
            <a:endParaRPr lang="pl-PL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6774" y="0"/>
            <a:ext cx="10018713" cy="822123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6254" y="729844"/>
            <a:ext cx="10018713" cy="113403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sng" dirty="0">
                <a:latin typeface="Calibri" pitchFamily="34" charset="0"/>
              </a:rPr>
              <a:t>Cel Szczegółowy (k)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</a:t>
            </a:r>
            <a:r>
              <a:rPr lang="pl-PL" sz="1400" u="sng" dirty="0" err="1">
                <a:latin typeface="Calibri" pitchFamily="34" charset="0"/>
              </a:rPr>
              <a:t>niepełnosprawnościami</a:t>
            </a:r>
            <a:r>
              <a:rPr lang="pl-PL" sz="1400" u="sng" dirty="0">
                <a:latin typeface="Calibri" pitchFamily="34" charset="0"/>
              </a:rPr>
              <a:t>, skuteczności i odporności systemów ochrony zdrowia i usług opieki długoterminowej;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66774" y="2374003"/>
            <a:ext cx="10279149" cy="3854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usług asystenckich wspierających aktywność społeczną, edukacyjną lub zawodową osób z </a:t>
            </a:r>
            <a:r>
              <a:rPr lang="pl-PL" sz="1600" dirty="0" err="1">
                <a:latin typeface="Calibri" pitchFamily="34" charset="0"/>
              </a:rPr>
              <a:t>niepełnosprawnościami</a:t>
            </a:r>
            <a:r>
              <a:rPr lang="pl-PL" sz="1600" dirty="0">
                <a:latin typeface="Calibri" pitchFamily="34" charset="0"/>
              </a:rPr>
              <a:t>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usług mieszkalnictwa o charakterze chronionym i/lub wspomaganym (zapewnienie procesu integracji społecznej lub zawodowej osób zagrożonych ubóstwem lub wykluczonych) w połączeniu z usługami wspierającymi lub innych rozwiązań łączących wsparcie społeczne i mieszkaniowe.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usług opiekuńczych, specjalistycznych usług opiekuńczych oraz usług zdrowotnych świadczonych w społeczności lokalnej w formach dziennych i całodobowych, w tym świadczonych w miejscu zamieszkania (z zachowaniem zasady </a:t>
            </a:r>
            <a:r>
              <a:rPr lang="pl-PL" sz="1600" dirty="0" err="1">
                <a:latin typeface="Calibri" pitchFamily="34" charset="0"/>
              </a:rPr>
              <a:t>deinstytucjonalizacji</a:t>
            </a:r>
            <a:r>
              <a:rPr lang="pl-PL" sz="1600" dirty="0">
                <a:latin typeface="Calibri" pitchFamily="34" charset="0"/>
              </a:rPr>
              <a:t>).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usług w gospodarstwach opiekuńczych.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Rozwój usług wspierających osoby starsze i osoby z niepełnosprawnością w miejscu zamieszkania (kompleksowe wsparcie obejmujące z jednej strony usługi opiekuńcze, pielęgnacyjne, rehabilitacyjne, asystenckie, </a:t>
            </a:r>
            <a:r>
              <a:rPr lang="pl-PL" sz="1600" dirty="0" err="1">
                <a:latin typeface="Calibri" pitchFamily="34" charset="0"/>
              </a:rPr>
              <a:t>wytchnieniowe</a:t>
            </a:r>
            <a:r>
              <a:rPr lang="pl-PL" sz="1600" dirty="0">
                <a:latin typeface="Calibri" pitchFamily="34" charset="0"/>
              </a:rPr>
              <a:t>, pomocy sąsiedzkiej, remontowe czy gastronomiczne w miejscu zamieszkania z drugiej zaś integrację seniorów ze społecznością lokalną gwarantującą wydłużenie samodzielności i zwiększenie jakości funkcjonowania).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Wsparcie nowoczesnych technologii informacyjno-komunikacyjnych np. </a:t>
            </a:r>
            <a:r>
              <a:rPr lang="pl-PL" sz="1600" dirty="0" err="1">
                <a:latin typeface="Calibri" pitchFamily="34" charset="0"/>
              </a:rPr>
              <a:t>teleopieki</a:t>
            </a:r>
            <a:r>
              <a:rPr lang="pl-PL" sz="1600" dirty="0">
                <a:latin typeface="Calibri" pitchFamily="34" charset="0"/>
              </a:rPr>
              <a:t>, systemów przywoławczych, wyłącznie jako elementu wsparcia i pod warunkiem zagwarantowania kompleksowości usługi opiekuńczej.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Upowszechnianie transportu indywidualnego typu </a:t>
            </a:r>
            <a:r>
              <a:rPr lang="pl-PL" sz="1600" dirty="0" err="1">
                <a:latin typeface="Calibri" pitchFamily="34" charset="0"/>
              </a:rPr>
              <a:t>door-to-door</a:t>
            </a:r>
            <a:r>
              <a:rPr lang="pl-PL" sz="1600" dirty="0">
                <a:latin typeface="Calibri" pitchFamily="34" charset="0"/>
              </a:rPr>
              <a:t> dla osób z potrzebą wsparcia w zakresie mobilności, w tym również jako część projektów wspierających.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629174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838197"/>
            <a:ext cx="10018713" cy="113403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400" u="sng" dirty="0">
                <a:latin typeface="Calibri" pitchFamily="34" charset="0"/>
              </a:rPr>
              <a:t>Cel Szczegółowy (k)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</a:t>
            </a:r>
            <a:r>
              <a:rPr lang="pl-PL" sz="1400" u="sng" dirty="0" err="1">
                <a:latin typeface="Calibri" pitchFamily="34" charset="0"/>
              </a:rPr>
              <a:t>niepełnosprawnościami</a:t>
            </a:r>
            <a:r>
              <a:rPr lang="pl-PL" sz="1400" u="sng" dirty="0">
                <a:latin typeface="Calibri" pitchFamily="34" charset="0"/>
              </a:rPr>
              <a:t>, skuteczności i odporności systemów ochrony zdrowia i usług opieki długoterminowej;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59053" y="2517766"/>
            <a:ext cx="10018713" cy="35679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Usługi interwencji kryzysowej oraz usługi w zakresie przeciwdziałania przemocy, w tym przemocy w rodzinie.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Szkolenie kadr na potrzeby świadczenia usług w społeczności lokalnej (typ realizowany tylko jako uzupełnienie innych).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Wsparcie opiekunów faktycznych/nieformalnych osób potrzebujących wsparcia w codziennym funkcjonowaniu.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Tworzenie centrów usług społecznych i rozwój dostarczanych przez nie usług.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Wsparcie procesu </a:t>
            </a:r>
            <a:r>
              <a:rPr lang="pl-PL" sz="1600" dirty="0" err="1">
                <a:latin typeface="Calibri" pitchFamily="34" charset="0"/>
              </a:rPr>
              <a:t>deinstytucjonalizacji</a:t>
            </a:r>
            <a:r>
              <a:rPr lang="pl-PL" sz="1600" dirty="0">
                <a:latin typeface="Calibri" pitchFamily="34" charset="0"/>
              </a:rPr>
              <a:t> opieki medycznej (m.in. na podstawie modeli wypracowanych na poziomie krajowym) w szczególności dla osób starszych, z </a:t>
            </a:r>
            <a:r>
              <a:rPr lang="pl-PL" sz="1600" dirty="0" err="1">
                <a:latin typeface="Calibri" pitchFamily="34" charset="0"/>
              </a:rPr>
              <a:t>niepełnosprawnościami</a:t>
            </a:r>
            <a:r>
              <a:rPr lang="pl-PL" sz="1600" dirty="0">
                <a:latin typeface="Calibri" pitchFamily="34" charset="0"/>
              </a:rPr>
              <a:t> oraz osób z zaburzeniami i chorobami psychicznymi (osoby dorosłe).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Wdrażanie standardów dostępności w podmiotach leczniczych.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1600" dirty="0">
                <a:latin typeface="Calibri" pitchFamily="34" charset="0"/>
              </a:rPr>
              <a:t>Regionalne programy zdrowotne dotyczące profilaktyki chorób będących istotnym problemem zdrowotnym regionu, kierowane do grup docelowych innych niż w Regionalnych Programach Zdrowotnych w celu (d), np. do dzieci.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82923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914266"/>
            <a:ext cx="10018713" cy="82923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u="sng" dirty="0">
                <a:latin typeface="Calibri" pitchFamily="34" charset="0"/>
              </a:rPr>
              <a:t>Cel Szczegółowy (l) wspieranie integracji społecznej osób zagrożonych ubóstwem lub wykluczeniem społecznym, w tym osób najbardziej potrzebujących i dzieci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937525" y="1828531"/>
            <a:ext cx="10018713" cy="45901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dla rodzin, w szczególności tych wychowujących dzieci i przeżywających trudności opiekuńczo-wychowawcze, w tym m.in. asystentura rodzinna, poradnictwo specjalistyczne, terapia, mediacja, zwiększenie partycypacji dzieci w procesie ich wspierania.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dla rodzin adopcyjnych w regionie, poprzez podniesienie kwalifikacji opiekuńczo­-wychowawczych oraz poprawę jakości funkcjonowania rodzin adopcyjnych.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Usługi środowiskowe i aktywizacja społeczna dla osób w kryzysie bezdomności i zagrożonych wykluczeniem mieszkaniowym oraz wdrażanie idei Najpierw mieszkanie.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procesu </a:t>
            </a:r>
            <a:r>
              <a:rPr lang="pl-PL" sz="2000" dirty="0" err="1">
                <a:latin typeface="Calibri" pitchFamily="34" charset="0"/>
              </a:rPr>
              <a:t>deinstytucjonalizacji</a:t>
            </a:r>
            <a:r>
              <a:rPr lang="pl-PL" sz="2000" dirty="0">
                <a:latin typeface="Calibri" pitchFamily="34" charset="0"/>
              </a:rPr>
              <a:t> pieczy zastępczej poprzez tworzenie jej rodzinnych form, usługi wsparcia dla rodzin zastępczych oraz szkolenia kadr, a także kompleksowe wsparcie osób usamodzielnianych i opuszczających pieczę zastępczą.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78017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5. Wsparcie obywateli – włączenie społeczne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1755" y="842682"/>
            <a:ext cx="10018713" cy="7037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u="sng" dirty="0">
                <a:latin typeface="Calibri" pitchFamily="34" charset="0"/>
              </a:rPr>
              <a:t>Cel Szczegółowy (l) wspieranie integracji społecznej osób zagrożonych ubóstwem lub wykluczeniem społecznym, w tym osób najbardziej potrzebujących i dzieci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733886" y="2432808"/>
            <a:ext cx="10018713" cy="32721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Usługi wsparcia dla dzieci i młodzieży przebywających w różnego rodzaju instytucjach całodobowych. </a:t>
            </a: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osób zagrożonych wykluczeniem społecznym, znajdujących się w sytuacji powodującej ubóstwo oraz uniemożliwiającej lub ograniczającej uczestnictwo w życiu społecznym, rodzinnym i zawodowym (projekty ośrodków pomocy społecznej).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aktywizacji społecznej i rozwój społeczności lokalnych (działania na rzecz aktywizacji społecznej osób wykluczonych, zagrożonych wykluczeniem i ich rodzin w środowisku lokalnym, budowanie potencjału społeczności lokalnych m.in. poprzez programy aktywności lokalnej, pikniki sąsiedzie, zajęcia podwórkowe dla dzieci, świetlice środowiskowe, wsparcie partnerów i organizacji pozarządowych, np. w formie szkoleń, działań służących tworzeniu sieci kontaktów i wzmacniania dialogu społecznego, centra wsparcia NGO). 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223284"/>
            <a:ext cx="10707691" cy="925033"/>
          </a:xfrm>
        </p:spPr>
        <p:txBody>
          <a:bodyPr>
            <a:noAutofit/>
          </a:bodyPr>
          <a:lstStyle/>
          <a:p>
            <a:pPr algn="l"/>
            <a:r>
              <a:rPr lang="pl-PL" sz="3200" dirty="0"/>
              <a:t>Planowany wymiar terytorialny w Priorytecie 5. </a:t>
            </a:r>
            <a:br>
              <a:rPr lang="pl-PL" sz="3200" dirty="0"/>
            </a:br>
            <a:r>
              <a:rPr lang="pl-PL" sz="3200" dirty="0"/>
              <a:t>Wsparcie obywateli – włączenie społeczne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974423"/>
              </p:ext>
            </p:extLst>
          </p:nvPr>
        </p:nvGraphicFramePr>
        <p:xfrm>
          <a:off x="1484309" y="1613786"/>
          <a:ext cx="10339096" cy="4742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076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076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98528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6025">
                <a:tc rowSpan="4">
                  <a:txBody>
                    <a:bodyPr/>
                    <a:lstStyle/>
                    <a:p>
                      <a:pPr algn="l"/>
                      <a:r>
                        <a:rPr lang="pl-PL" sz="1400" dirty="0">
                          <a:latin typeface="Calibri" panose="020F0502020204030204" pitchFamily="34" charset="0"/>
                        </a:rPr>
                        <a:t>5. </a:t>
                      </a:r>
                    </a:p>
                    <a:p>
                      <a:pPr algn="l"/>
                      <a:r>
                        <a:rPr lang="pl-PL" sz="1400" dirty="0">
                          <a:latin typeface="Calibri" panose="020F0502020204030204" pitchFamily="34" charset="0"/>
                        </a:rPr>
                        <a:t>Wsparcie obywateli – włączenie społeczne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(h) Wspieranie aktywnego włączenia społecznego w celu promowania równości szans, niedyskryminacji i aktywnego uczestnictwa, oraz zwiększanie zdolności do zatrudnienia, w szczególności grup w niekorzystnej sytuacji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 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690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integracji społeczno-gospodarczej obywateli państw trzecich, w tym migrantów 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 Trwają analizy w tym obszarze.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197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(k)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niepełnosprawnościami, skuteczności i odporności systemów ochrony zdrowia i usług opieki długoterminowej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Calibri" panose="020F0502020204030204" pitchFamily="34" charset="0"/>
                        </a:rPr>
                        <a:t>Planuje się kierunkowe wsparcie obszarów wiejskich.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82882">
                <a:tc vMerge="1">
                  <a:txBody>
                    <a:bodyPr/>
                    <a:lstStyle/>
                    <a:p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latin typeface="Calibri" panose="020F0502020204030204" pitchFamily="34" charset="0"/>
                        </a:rPr>
                        <a:t>(l) Wspieranie integracji społecznej osób zagrożonych ubóstwem lub wykluczeniem społecznym, w tym osób najbardziej potrzebujących i dzieci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u="none" dirty="0">
                          <a:latin typeface="Calibri" panose="020F0502020204030204" pitchFamily="34" charset="0"/>
                        </a:rPr>
                        <a:t>Interwencja będzie realizowana na obszarze całego województwa, aktualnie nie została podjęta decyzja dotycząca wykorzystania narzędzi terytorialnych.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u="none" dirty="0">
                          <a:latin typeface="Calibri" panose="020F0502020204030204" pitchFamily="34" charset="0"/>
                        </a:rPr>
                        <a:t>Trwają analizy w tym obszarze.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u="none" dirty="0">
                          <a:latin typeface="Calibri" panose="020F0502020204030204" pitchFamily="34" charset="0"/>
                        </a:rPr>
                        <a:t>Planuje się kierunkowe wsparcie obszarów wiejskich.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6407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1"/>
            <a:ext cx="10707691" cy="108218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966547"/>
              </p:ext>
            </p:extLst>
          </p:nvPr>
        </p:nvGraphicFramePr>
        <p:xfrm>
          <a:off x="1735212" y="2105055"/>
          <a:ext cx="8721576" cy="2806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93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99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870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27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1249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3198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2734">
                <a:tc rowSpan="3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5 - Europa bliższa obywatelom dzięki wspieraniu zrównoważonego i zintegrowanego rozwoju wszystkich rodzajów terytoriów oraz inicjatyw lokalnych (CP 5)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6.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Lokalne lubuskie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zintegrowanego i sprzyjającego włączeniu społecznemu rozwoju społecznego, gospodarczego i środowiskowego, kultury, dziedzictwa naturalnego, zrównoważonej turystyki i bezpieczeństwa na obszarach miejskich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72 467 216,50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769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Wspieranie zintegrowanego i sprzyjającego włączeniu społecznemu rozwoju społecznego, gospodarczego i środowiskowego na poziomie lokalnym, kultury, dziedzictwa naturalnego, zrównoważonej turystyki i bezpieczeństwa na obszarach innych niż miejskie 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31 057 378,50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78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CP 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103 524 595,00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82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360946" cy="1085427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Alokacja FEWL 21-27 oraz koncentracja tematyczna</a:t>
            </a:r>
          </a:p>
        </p:txBody>
      </p:sp>
      <p:graphicFrame>
        <p:nvGraphicFramePr>
          <p:cNvPr id="11" name="Symbol zastępczy zawartości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072436"/>
              </p:ext>
            </p:extLst>
          </p:nvPr>
        </p:nvGraphicFramePr>
        <p:xfrm>
          <a:off x="1484309" y="1854200"/>
          <a:ext cx="897202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906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906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Alokacja FEWL 21-27 </a:t>
                      </a: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na podstawie projektu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Wartość</a:t>
                      </a:r>
                      <a:r>
                        <a:rPr lang="pl-PL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EFRR </a:t>
                      </a:r>
                    </a:p>
                    <a:p>
                      <a:pPr algn="ctr"/>
                      <a:r>
                        <a:rPr lang="pl-PL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 FEWL 21-27</a:t>
                      </a:r>
                      <a:endParaRPr lang="pl-PL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Wartość EFS+ </a:t>
                      </a: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 FEWL 21-27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861 468 297,00 euro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645 506 882,00 euro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215 961 415,00 euro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109622"/>
              </p:ext>
            </p:extLst>
          </p:nvPr>
        </p:nvGraphicFramePr>
        <p:xfrm>
          <a:off x="1484309" y="4004733"/>
          <a:ext cx="897202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860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/>
                        <a:t>Koncentracja tematyczna (na podstawie ustaleń </a:t>
                      </a:r>
                      <a:r>
                        <a:rPr lang="pl-PL" dirty="0" err="1"/>
                        <a:t>MFiPR</a:t>
                      </a:r>
                      <a:r>
                        <a:rPr lang="pl-PL" dirty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libri" panose="020F0502020204030204" pitchFamily="34" charset="0"/>
                        </a:rPr>
                        <a:t>Cel polityki 1 (EFRR)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14,84%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libri" panose="020F0502020204030204" pitchFamily="34" charset="0"/>
                        </a:rPr>
                        <a:t>Cel polityki 2 (EFRR)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33,23%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libri" panose="020F0502020204030204" pitchFamily="34" charset="0"/>
                        </a:rPr>
                        <a:t>Cel polityki 4 (EFS+)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27,87% na włączenie społeczne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1048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27590" y="0"/>
            <a:ext cx="10018713" cy="855677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6. Lubuskie lokalnie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09" y="896920"/>
            <a:ext cx="10018713" cy="7037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800" u="sng" dirty="0">
                <a:latin typeface="Calibri" pitchFamily="34" charset="0"/>
              </a:rPr>
              <a:t>Cel Szczegółowy (i) Wspieranie zintegrowanego i sprzyjającego włączeniu społecznemu rozwoju społecznego, gospodarczego i środowiskowego, kultury, dziedzictwa naturalnego, zrównoważonej turystyki i bezpieczeństwa na obszarach miejskich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83737" y="2474260"/>
            <a:ext cx="10018713" cy="38817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itchFamily="34" charset="0"/>
              </a:rPr>
              <a:t>Wsparcie wynikające z tzw. strategii terytorialnych, m. in.: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Konserwacja zabytków ruchomych i digitalizacja zasobów dziedzictwa.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Restauracja i adaptacja obiektów dziedzictwa kulturowego i naturalnego (m. in. prace restauratorskie i konserwatorskie budynków zabytkowych i o znaczeniu historycznym oraz obiektów przynależnych do szlaków kulturowych.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instytucji kultury, rozwój infrastruktury kultury.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Wspieranie rozwoju turystyki i rekreacji.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Rewitalizacja obszarów miejskich (projekty powinny być powiązane z interwencją EFS).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Rozwój przestrzeni miejskich dla mieszkańców.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Ochrona i zachowanie zabytkowych ogrodów i parków.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Rozwój terenów inwestycyjnych.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Inne określone w strategii terytorialnej.</a:t>
            </a: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95025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6. Lubuskie lokalnie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8808" y="950259"/>
            <a:ext cx="10018713" cy="703732"/>
          </a:xfrm>
        </p:spPr>
        <p:txBody>
          <a:bodyPr>
            <a:noAutofit/>
          </a:bodyPr>
          <a:lstStyle/>
          <a:p>
            <a:r>
              <a:rPr lang="pl-PL" sz="1800" dirty="0">
                <a:latin typeface="Calibri" pitchFamily="34" charset="0"/>
              </a:rPr>
              <a:t>Cel Szczegółowy (ii) Wspieranie zintegrowanego i sprzyjającego włączeniu społecznemu rozwoju społecznego, gospodarczego i środowiskowego na poziomie lokalnym, kultury, dziedzictwa naturalnego, zrównoważonej turystyki i bezpieczeństwa na obszarach innych niż miejskie 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82401" y="2410272"/>
            <a:ext cx="10018713" cy="32541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latin typeface="Calibri" pitchFamily="34" charset="0"/>
              </a:rPr>
              <a:t>Wsparcie wynikające z tzw. strategii terytorialnych, m.in.: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Odnowa wsi (wspieranie budowania tożsamości lokalnej i zachowanie wiejskiego dziedzictwa kulturowego i krajobrazu).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Zagospodarowanie przestrzeni publicznych, w tym rozwój przestrzeni dla mieszkańców.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Rozwijanie oferty z obszaru turystyki i rekreacji.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Konserwacja zabytków ruchomych i digitalizacja zasobów dziedzictwa kulturowego.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Restauracja i adaptacja obiektów dziedzictwa kulturowego i naturalnego.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Wsparcie instytucji kultury, rozwój infrastruktury kultury.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itchFamily="34" charset="0"/>
              </a:rPr>
              <a:t>Inne określone w strategii terytorialnej, lokalnej strategii rozwoju.</a:t>
            </a:r>
            <a:endParaRPr lang="pl-PL" sz="1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255182"/>
            <a:ext cx="10707691" cy="108218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Planowany wymiar terytorialny w Priorytecie 6.</a:t>
            </a:r>
            <a:br>
              <a:rPr lang="pl-PL" sz="3200" dirty="0"/>
            </a:br>
            <a:r>
              <a:rPr lang="pl-PL" sz="3200" dirty="0"/>
              <a:t>Lokalne lubuskie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131553"/>
              </p:ext>
            </p:extLst>
          </p:nvPr>
        </p:nvGraphicFramePr>
        <p:xfrm>
          <a:off x="1484309" y="1465167"/>
          <a:ext cx="1033909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076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076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3198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Narzędzia terytorialne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14400">
                <a:tc rowSpan="2"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6. </a:t>
                      </a:r>
                    </a:p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Lokalne lubuskie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(i) Wspieranie zintegrowanego i sprzyjającego włączeniu społecznemu rozwoju społecznego, gospodarczego i środowiskowego, kultury, dziedzictwa naturalnego, zrównoważonej turystyki i bezpieczeństwa na obszarach miejskich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na obszarze całego województwa, ze szczególnym uwzględnieniem obszarów miejskich i miejsko-wiejskich. W ramach realizacji</a:t>
                      </a:r>
                      <a:r>
                        <a:rPr lang="pl-PL" sz="14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dirty="0">
                          <a:latin typeface="Calibri" panose="020F0502020204030204" pitchFamily="34" charset="0"/>
                        </a:rPr>
                        <a:t>zastosowane zostaną instrumenty terytorialne: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ZIT miejskich obszarów funkcjonalnych ośrodków wojewódzkich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ZIT miejskich obszarów funkcjonalnych miast średnich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IIT – partnerstwa międzygminne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Programy rewitalizacji.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55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 Wspieranie zintegrowanego i sprzyjającego włączeniu społecznemu rozwoju społecznego, gospodarczego i środowiskowego na poziomie lokalnym, kultury, dziedzictwa naturalnego, zrównoważonej turystyki i bezpieczeństwa na obszarach innych niż miejskie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Interwencja będzie realizowana </a:t>
                      </a:r>
                      <a:r>
                        <a:rPr lang="pl-PL" sz="1400" u="sng" dirty="0">
                          <a:latin typeface="Calibri" panose="020F0502020204030204" pitchFamily="34" charset="0"/>
                        </a:rPr>
                        <a:t>na obszarze całego województwa na obszarach wiejskich. </a:t>
                      </a:r>
                      <a:r>
                        <a:rPr lang="pl-PL" sz="1400" dirty="0">
                          <a:latin typeface="Calibri" panose="020F0502020204030204" pitchFamily="34" charset="0"/>
                        </a:rPr>
                        <a:t>W ramach realizacji planowane jest zastosowanie następujących instrumentów terytorialnych: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RLKS,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</a:rPr>
                        <a:t>IIT – partnerstwa międzygminne.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1648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553893" cy="1879134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Fundusze Europejskie Województwa Lubuskiego 2021-2027</a:t>
            </a:r>
            <a:br>
              <a:rPr lang="pl-PL" sz="3200" dirty="0"/>
            </a:br>
            <a:r>
              <a:rPr lang="pl-PL" sz="3200" dirty="0"/>
              <a:t>Pomoc Techniczna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720609"/>
              </p:ext>
            </p:extLst>
          </p:nvPr>
        </p:nvGraphicFramePr>
        <p:xfrm>
          <a:off x="2276789" y="2908178"/>
          <a:ext cx="8003814" cy="1405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7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0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540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70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976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3198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9434">
                <a:tc rowSpan="3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7. </a:t>
                      </a:r>
                    </a:p>
                    <a:p>
                      <a:r>
                        <a:rPr lang="pl-PL" sz="1200" dirty="0">
                          <a:latin typeface="Calibri" panose="020F0502020204030204" pitchFamily="34" charset="0"/>
                        </a:rPr>
                        <a:t>Pomoc techniczna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n/d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EFS+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25 854 487,00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61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n/d</a:t>
                      </a:r>
                      <a:endParaRPr lang="pl-PL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8 710 448,00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78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b="1" dirty="0">
                          <a:latin typeface="Calibri" panose="020F0502020204030204" pitchFamily="34" charset="0"/>
                        </a:rPr>
                        <a:t>Razem 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34 564 935,00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8341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7. Pomoc techniczna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32725" y="1712258"/>
            <a:ext cx="10018713" cy="32541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</a:rPr>
              <a:t>Efektywna realizacja programu regionalnego Fundusze Europejskie Województwa Lubuskiego 2021-2027 (FEWL 2021-2027)</a:t>
            </a:r>
            <a:endParaRPr lang="pl-PL" sz="1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517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994438C-2D40-4626-B76E-A3FD87CF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228600"/>
            <a:ext cx="10018713" cy="829733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Dalsze prace nad projektem FEWL 21-27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659C1CD-9D52-49D0-8736-7069A4DF4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03867"/>
            <a:ext cx="10385957" cy="516466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Przyjęcie projektu dokumentu przez Zarząd Województwa Lubuskiego </a:t>
            </a:r>
            <a:br>
              <a:rPr lang="pl-PL" dirty="0">
                <a:latin typeface="Calibri" panose="020F0502020204030204" pitchFamily="34" charset="0"/>
              </a:rPr>
            </a:br>
            <a:r>
              <a:rPr lang="pl-PL" dirty="0">
                <a:latin typeface="Calibri" panose="020F0502020204030204" pitchFamily="34" charset="0"/>
              </a:rPr>
              <a:t>(5 października 2021 r.)</a:t>
            </a:r>
          </a:p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Upublicznienie dokumentu na stronie www oraz rozpoczęcie konsultacji Projektu FEWL 21-27 (6 października 2021 r.)</a:t>
            </a:r>
          </a:p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Zakończenie konsultacji społecznych (do końca listopada 2021 r.)</a:t>
            </a:r>
          </a:p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Analiza uwag i przygotowanie odniesień do uwag wynikających z procesu konsultacji (listopad/połowa grudnia 2021 r.)</a:t>
            </a:r>
          </a:p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Przekazanie projektu programu do KE (grudzień 2021/styczeń 2022)</a:t>
            </a:r>
          </a:p>
          <a:p>
            <a:pPr>
              <a:spcBef>
                <a:spcPts val="600"/>
              </a:spcBef>
            </a:pPr>
            <a:r>
              <a:rPr lang="pl-PL" dirty="0">
                <a:latin typeface="Calibri" panose="020F0502020204030204" pitchFamily="34" charset="0"/>
              </a:rPr>
              <a:t>Przyjęcie programu po zakończonym procesie negocjacji z KE (połowa 2022 r.)</a:t>
            </a:r>
          </a:p>
        </p:txBody>
      </p:sp>
    </p:spTree>
    <p:extLst>
      <p:ext uri="{BB962C8B-B14F-4D97-AF65-F5344CB8AC3E}">
        <p14:creationId xmlns:p14="http://schemas.microsoft.com/office/powerpoint/2010/main" val="2125171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DF18559-63F8-4539-B7D7-8F59CE835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262468"/>
            <a:ext cx="10018713" cy="158326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Konsultacje programowe Fundusze Europejskie Województwa Lubuskiego 2021-2027</a:t>
            </a:r>
            <a:br>
              <a:rPr lang="pl-PL" sz="3200" dirty="0"/>
            </a:br>
            <a:r>
              <a:rPr lang="pl-PL" sz="3200" i="1" dirty="0"/>
              <a:t>planowane terminy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846060"/>
              </p:ext>
            </p:extLst>
          </p:nvPr>
        </p:nvGraphicFramePr>
        <p:xfrm>
          <a:off x="1484313" y="2032000"/>
          <a:ext cx="10018712" cy="3945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5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052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915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8133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Miejscowość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Odbiorcy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Miejsce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Zielona Góra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Posiedzenie KM RPO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Posiedzenie Zespołu doradczego -zewnętrznego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Kolumnowa Sejmiku Województwa Lubuskiego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Prasowa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3107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Zielona Góra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przedsiębiorcy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Kolumnowa Sejmiku Województwa Lubuskiego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28765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Gorzów Wlkp.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przedsiębiorcy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Aula Biblioteki Wojewódzkiej w Gorzowie Wielkopolskim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Zielona Góra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parlamentarzyści + radni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Kolumnowa Sejmiku Województwa Lubuskiego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Zielona Góra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społeczeństwa, w tym JST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Kolumnowa Sejmiku Województwa Lubuskiego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Gorzów Wielkopolski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społeczeństwa, w tym JST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Aula Biblioteki Wojewódzkiej w Gorzowie Wielkopolskim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Świebodzin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społeczeństwa, w tym JST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Świebodziński Dom Kultury</a:t>
                      </a:r>
                      <a:b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ul. Piłsudskiego 39/41</a:t>
                      </a:r>
                      <a:b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66-200 Świebodzin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 XI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Zielona Góra - spotkanie ON-LINE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prasowa UMWL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 XI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wysłuchanie publiczne – on-line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prasowa UMWL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7896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19498" y="2036111"/>
            <a:ext cx="6313714" cy="3241283"/>
          </a:xfrm>
        </p:spPr>
        <p:txBody>
          <a:bodyPr>
            <a:normAutofit fontScale="90000"/>
          </a:bodyPr>
          <a:lstStyle/>
          <a:p>
            <a:r>
              <a:rPr lang="pl-PL" i="1" u="sng" dirty="0">
                <a:latin typeface="Calibri" panose="020F0502020204030204" pitchFamily="34" charset="0"/>
                <a:cs typeface="Calibri" panose="020F0502020204030204" pitchFamily="34" charset="0"/>
              </a:rPr>
              <a:t>Dziękujemy za uwagę</a:t>
            </a:r>
            <a:br>
              <a:rPr lang="pl-PL" i="1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Departament Zarzadzania </a:t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Regionalnym Programem Operacyjnym</a:t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Urząd Marszałkowski Województwa Lubuskiego, </a:t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ul. Chrobrego 1-3-5, 65-043 Zielona Góra</a:t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68 456 51 71</a:t>
            </a:r>
            <a:b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sekretariat.diz@lubuskie.pl</a:t>
            </a:r>
            <a:r>
              <a:rPr lang="pl-PL" i="1" dirty="0"/>
              <a:t/>
            </a:r>
            <a:br>
              <a:rPr lang="pl-PL" i="1" dirty="0"/>
            </a:br>
            <a:endParaRPr lang="pl-PL" i="1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6318" y="2036111"/>
            <a:ext cx="3895682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4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587449" cy="922789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Fundusze Europejskie Województwa Lubuskiego 2021-2027</a:t>
            </a:r>
            <a:br>
              <a:rPr lang="pl-PL" sz="3200" dirty="0"/>
            </a:br>
            <a:r>
              <a:rPr lang="pl-PL" sz="3200" dirty="0"/>
              <a:t>Priorytet 1. Nowoczesna gospodarka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262710"/>
              </p:ext>
            </p:extLst>
          </p:nvPr>
        </p:nvGraphicFramePr>
        <p:xfrm>
          <a:off x="1929366" y="1218075"/>
          <a:ext cx="8782177" cy="4969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5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460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635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22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476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10934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Cel polityki (CP)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Priorytet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Cel Szczegółowy (CS)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libri" panose="020F0502020204030204" pitchFamily="34" charset="0"/>
                        </a:rPr>
                        <a:t>Fundusz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Planowana alokacja (euro)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2997">
                <a:tc rowSpan="5"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1 - Bardziej konkurencyjna i inteligentna Europa dzięki wspieraniu innowacyjnej i inteligentnej transformacji gospodarczej oraz regionalnej łączności cyfrowej (CP 1)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1.</a:t>
                      </a:r>
                    </a:p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Nowoczesna gospodarka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Calibri" panose="020F0502020204030204" pitchFamily="34" charset="0"/>
                        </a:rPr>
                        <a:t>(i)Rozwijanie i wzmacnianie zdolności badawczych i innowacyjnych oraz wykorzystywanie zaawansowanych technologii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28 737 049,50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2997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(ii)Czerpanie korzyści z cyfryzacji dla obywateli, przedsiębiorstw, organizacji badawczych i instytucji publicznych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19 158 033,00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3897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(iii)Wzmacnianie trwałego wzrostu i konkurencyjności MŚP oraz tworzenie miejsc pracy w MŚP, w tym poprzez inwestycje produkcyjne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38 316 066,00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22997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(iv)Rozwijanie umiejętności w zakresie inteligentnej specjalizacji, transformacji przemysłowej i przedsiębiorczości</a:t>
                      </a:r>
                      <a:endParaRPr lang="pl-PL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9 579 016,50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7214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b="1" dirty="0">
                          <a:latin typeface="Calibri" panose="020F0502020204030204" pitchFamily="34" charset="0"/>
                        </a:rPr>
                        <a:t>Razem CP1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95 790 165,00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328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621005" cy="520117"/>
          </a:xfrm>
        </p:spPr>
        <p:txBody>
          <a:bodyPr>
            <a:normAutofit fontScale="90000"/>
          </a:bodyPr>
          <a:lstStyle/>
          <a:p>
            <a:pPr algn="l"/>
            <a:r>
              <a:rPr lang="pl-PL" sz="3200" dirty="0"/>
              <a:t>Priorytet 1. Nowoczesna gospodarka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85454" y="520117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anose="020F0502020204030204" pitchFamily="34" charset="0"/>
              </a:rPr>
              <a:t>Cel Szczegółowy (i) Rozwijanie i wzmacnianie zdolności badawczych i innowacyjnych oraz wykorzystywanie zaawansowanych technologii</a:t>
            </a:r>
            <a:endParaRPr lang="pl-PL" u="sng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626921" y="1199626"/>
            <a:ext cx="10402891" cy="5384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Wsparcie działalności badawczo-rozwojowej przedsiębiorstw oraz konsorcjów przedsiębiorstw z organizacjami badawczymi (projekty kompleksowe, w tym infrastruktura B+R, prace B+R, uzyskanie i ochrona własności intelektualnej, komponent wdrożeniowy); kompetencje jako możliwy element projektu.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Inwestycje w infrastrukturę B+R przedsiębiorstw w ramach kompleksowego projektu lub jako oddzielny projekt, kompetencje jako możliwy element projektu.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Budowanie potencjału regionu w zakresie wsparcia działalności badawczo-rozwojowej przedsiębiorstw oraz konsorcjów przedsiębiorstw z organizacjami badawczymi w formule: a) Wspólnych Przedsięwzięć, b) </a:t>
            </a:r>
            <a:r>
              <a:rPr lang="pl-PL" sz="1800" dirty="0" err="1">
                <a:latin typeface="Calibri" panose="020F0502020204030204" pitchFamily="34" charset="0"/>
              </a:rPr>
              <a:t>InnoRegioLab</a:t>
            </a:r>
            <a:r>
              <a:rPr lang="pl-PL" sz="1800" dirty="0">
                <a:latin typeface="Calibri" panose="020F0502020204030204" pitchFamily="34" charset="0"/>
              </a:rPr>
              <a:t>. Udział we wspólnych przedsięwzięciach (opracowanie i organizacja konkursu finansowanego z RP, ew. finansowanie łączone program krajowy + program regionalny). Udział w projekcie </a:t>
            </a:r>
            <a:r>
              <a:rPr lang="pl-PL" sz="1800" dirty="0" err="1">
                <a:latin typeface="Calibri" panose="020F0502020204030204" pitchFamily="34" charset="0"/>
              </a:rPr>
              <a:t>InnoRegioLab</a:t>
            </a:r>
            <a:r>
              <a:rPr lang="pl-PL" sz="1800" dirty="0">
                <a:latin typeface="Calibri" panose="020F0502020204030204" pitchFamily="34" charset="0"/>
              </a:rPr>
              <a:t> – jako uczestnicy.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Rozwój proinnowacyjnych usług dla przedsiębiorstw realizowanych przez akredytowane podmioty, m. in. ośrodki badawcze, IOB, w tym komercyjne, świadczone w systemie popytowym, w tym w formie bonów. Podmioty świadczące usługi – akredytacja na poziomie krajowym. 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Wsparcie rozwoju klastrów poprzez usługi klastrów (w uproszczonej formie wsparcia z zachowaniem formuły popytowej, np. bonów dla przedsiębiorstw).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Rozwój publicznej infrastruktury organizacji badawczych spoza Polskiej Mapy Infrastruktury Badawczej (o wysokim potencjale badawczym), jako projekty służące realizacji agendy badawczej, której zakres jest zgodny z regionalną inteligentną specjalizacją, uzgodnione w ramach kontraktu programowego (kompetencje i cyfryzacja jako możliwy element projektu).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latin typeface="Calibri" panose="020F0502020204030204" pitchFamily="34" charset="0"/>
              </a:rPr>
              <a:t>Zakup aparatury specjalistycznej niezbędnej do prowadzenia prac badawczo-rozwojowych, uzupełniającej w stosunku do posiadanych zasobów, tylko jako element kompleksowego projektu B+R.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43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1146" y="-129025"/>
            <a:ext cx="10018713" cy="721453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Priorytet 1. Nowoczesna gospodarka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56841" y="555682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anose="020F0502020204030204" pitchFamily="34" charset="0"/>
              </a:rPr>
              <a:t>Cel Szczegółowy (ii) Czerpanie korzyści z cyfryzacji dla obywateli, przedsiębiorstw, organizacji badawczych i instytucji publicznych</a:t>
            </a:r>
            <a:endParaRPr lang="pl-PL" u="sng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56841" y="1400609"/>
            <a:ext cx="10018713" cy="5373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800" b="1" dirty="0">
                <a:latin typeface="Calibri" panose="020F0502020204030204" pitchFamily="34" charset="0"/>
              </a:rPr>
              <a:t>Dla obywatela: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Aktywizacja osób wykluczonych cyfrowo – budowanie popytu obywateli na wykorzystywanie e-usług publicznych.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Platformy e-usług publicznych szczebla regionalnego/lokalnego.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Udostępnienie zasobów naukowych, kulturowych i administracji podlegających JST.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800" b="1" dirty="0">
                <a:latin typeface="Calibri" panose="020F0502020204030204" pitchFamily="34" charset="0"/>
              </a:rPr>
              <a:t>Dla przedsiębiorstw: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Wdrożenie dostępnych technologii TIK w przedsiębiorstwach: wsparcie technologii cyfrowych możliwe do realizacji również jako element projektów z zakresu B+R w CS (i) lub w CS (iii).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800" b="1" dirty="0">
                <a:latin typeface="Calibri" panose="020F0502020204030204" pitchFamily="34" charset="0"/>
              </a:rPr>
              <a:t>Infrastruktura: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Projekty wzmacniające bezpieczeństwo świadczenia e-usług lub systemów informatycznych poprzez budowę lub modernizację istniejących systemów o zasięgu regionalnym i lokalnym.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Rozwój infrastruktury danych przestrzennych – projekty z zakresu cyfryzacji powiatowego i wojewódzkiego zasobu geodezji (wymagana opinia Głównego Geodety Kraju). Projekty z zakresu infrastruktury informacji przestrzennej leżącej w zakresie kompetencji JST (bez opinii GGK).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Rozwój systemu usług w zakresie e-zdrowia (z uwzględnieniem standardów wypracowanych na poziomie krajowym):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Wdrażanie Technologii Informacyjno-Komunikacyjne w podmiotach leczniczych innych niż na poziomie krajowym.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Cyfryzacja procesów </a:t>
            </a:r>
            <a:r>
              <a:rPr lang="pl-PL" sz="1800" dirty="0" err="1">
                <a:latin typeface="Calibri" panose="020F0502020204030204" pitchFamily="34" charset="0"/>
              </a:rPr>
              <a:t>back-office</a:t>
            </a:r>
            <a:r>
              <a:rPr lang="pl-PL" sz="1800" dirty="0">
                <a:latin typeface="Calibri" panose="020F0502020204030204" pitchFamily="34" charset="0"/>
              </a:rPr>
              <a:t> (działania związane z prawidłowym działaniem firmy m. in. obieg dokumentów, obsługa księgowo-finansowa, prawna, informatyczna, jak i zarządzanie kadrami, etc.)</a:t>
            </a:r>
          </a:p>
        </p:txBody>
      </p:sp>
    </p:spTree>
    <p:extLst>
      <p:ext uri="{BB962C8B-B14F-4D97-AF65-F5344CB8AC3E}">
        <p14:creationId xmlns:p14="http://schemas.microsoft.com/office/powerpoint/2010/main" val="3415895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09" y="0"/>
            <a:ext cx="10537115" cy="755009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  Priorytet 1. Nowoczesna gospodarka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3032" y="755009"/>
            <a:ext cx="10018713" cy="592667"/>
          </a:xfrm>
        </p:spPr>
        <p:txBody>
          <a:bodyPr>
            <a:normAutofit lnSpcReduction="10000"/>
          </a:bodyPr>
          <a:lstStyle/>
          <a:p>
            <a:r>
              <a:rPr lang="pl-PL" sz="1800" u="sng" dirty="0">
                <a:latin typeface="Calibri" panose="020F0502020204030204" pitchFamily="34" charset="0"/>
              </a:rPr>
              <a:t>Cel Szczegółowy (ii) Czerpanie korzyści z cyfryzacji dla obywateli, przedsiębiorstw, organizacji badawczych i instytucji publicznych</a:t>
            </a:r>
            <a:endParaRPr lang="pl-PL" u="sng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831676" y="1615423"/>
            <a:ext cx="10018713" cy="4207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7780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pl-PL" sz="1800" b="1" dirty="0">
                <a:latin typeface="Calibri" panose="020F0502020204030204" pitchFamily="34" charset="0"/>
              </a:rPr>
              <a:t>Infrastruktura cd.: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Zwiększenie poziomu wykorzystania nowoczesnych technologii w systemie ochrony zdrowia – pilotażowe wdrożenie w Podstawowej Opiece Zdrowotnej na poziomie regionalnym.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Rozwój </a:t>
            </a:r>
            <a:r>
              <a:rPr lang="pl-PL" sz="1800" dirty="0" err="1">
                <a:latin typeface="Calibri" panose="020F0502020204030204" pitchFamily="34" charset="0"/>
              </a:rPr>
              <a:t>telemedycyny</a:t>
            </a:r>
            <a:r>
              <a:rPr lang="pl-PL" sz="1800" dirty="0">
                <a:latin typeface="Calibri" panose="020F0502020204030204" pitchFamily="34" charset="0"/>
              </a:rPr>
              <a:t> – projekty pilotażowe (wdrażanie systemowych rozwiązań z zakresu </a:t>
            </a:r>
            <a:r>
              <a:rPr lang="pl-PL" sz="1800" dirty="0" err="1">
                <a:latin typeface="Calibri" panose="020F0502020204030204" pitchFamily="34" charset="0"/>
              </a:rPr>
              <a:t>telemedycyny</a:t>
            </a:r>
            <a:r>
              <a:rPr lang="pl-PL" sz="1800" dirty="0">
                <a:latin typeface="Calibri" panose="020F0502020204030204" pitchFamily="34" charset="0"/>
              </a:rPr>
              <a:t>).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Zastosowanie sztucznej inteligencji.</a:t>
            </a:r>
          </a:p>
          <a:p>
            <a:pPr marL="541338" lvl="0" indent="-363538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</a:rPr>
              <a:t>Poprawa dojrzałości cyfrowej placówek medycznych (infrastruktura IT, kompetencje cyfrowe oraz </a:t>
            </a:r>
            <a:r>
              <a:rPr lang="pl-PL" sz="1800" dirty="0" err="1">
                <a:latin typeface="Calibri" panose="020F0502020204030204" pitchFamily="34" charset="0"/>
              </a:rPr>
              <a:t>cyberbezpieczeństwo</a:t>
            </a:r>
            <a:r>
              <a:rPr lang="pl-PL" sz="1800" dirty="0">
                <a:latin typeface="Calibri" panose="020F0502020204030204" pitchFamily="34" charset="0"/>
              </a:rPr>
              <a:t>). Działania zapewniające interoperacyjność rozwiązań centralnych z istniejącymi i tworzonymi rozwiązaniami regionalnymi i lokalnymi. Doposażanie podmiotów leczniczych – wyposażenie podmiotów leczniczych w narzędzia informatyczne umożliwiające integrację z centralną architekturą informatyczną e-zdrowia.</a:t>
            </a:r>
          </a:p>
        </p:txBody>
      </p:sp>
    </p:spTree>
    <p:extLst>
      <p:ext uri="{BB962C8B-B14F-4D97-AF65-F5344CB8AC3E}">
        <p14:creationId xmlns:p14="http://schemas.microsoft.com/office/powerpoint/2010/main" val="3442149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875</TotalTime>
  <Words>8608</Words>
  <Application>Microsoft Office PowerPoint</Application>
  <PresentationFormat>Panoramiczny</PresentationFormat>
  <Paragraphs>681</Paragraphs>
  <Slides>57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57</vt:i4>
      </vt:variant>
    </vt:vector>
  </HeadingPairs>
  <TitlesOfParts>
    <vt:vector size="63" baseType="lpstr">
      <vt:lpstr>Arial</vt:lpstr>
      <vt:lpstr>Calibri</vt:lpstr>
      <vt:lpstr>Corbel</vt:lpstr>
      <vt:lpstr>Times New Roman</vt:lpstr>
      <vt:lpstr>Wingdings</vt:lpstr>
      <vt:lpstr>Paralaksa</vt:lpstr>
      <vt:lpstr>Fundusze Europejskie Województwa Lubuskiego 2021 - 2027</vt:lpstr>
      <vt:lpstr>Fundusze Europejskie Województwa Lubuskiego 2021-2027</vt:lpstr>
      <vt:lpstr>Fundusze Europejskie Województwa Lubuskiego 2021-2027</vt:lpstr>
      <vt:lpstr>Podział alokacji na cele polityki (CP) FEWL 21-27</vt:lpstr>
      <vt:lpstr>Alokacja FEWL 21-27 oraz koncentracja tematyczna</vt:lpstr>
      <vt:lpstr>Fundusze Europejskie Województwa Lubuskiego 2021-2027 Priorytet 1. Nowoczesna gospodarka</vt:lpstr>
      <vt:lpstr>Priorytet 1. Nowoczesna gospodarka</vt:lpstr>
      <vt:lpstr>Priorytet 1. Nowoczesna gospodarka</vt:lpstr>
      <vt:lpstr>  Priorytet 1. Nowoczesna gospodarka</vt:lpstr>
      <vt:lpstr>Priorytet 1. Nowoczesna gospodarka</vt:lpstr>
      <vt:lpstr>Priorytet 1. Nowoczesna gospodarka</vt:lpstr>
      <vt:lpstr>Planowany wymiar terytorialny w Priorytecie 1.  Nowoczesna gospodarka</vt:lpstr>
      <vt:lpstr>Fundusze Europejskie Województwa Lubuskiego 2021-2027 Priorytet 2. Zielone lubuskie</vt:lpstr>
      <vt:lpstr>Priorytet 2. Zielone lubuskie</vt:lpstr>
      <vt:lpstr>Priorytet 2. Zielone lubuskie</vt:lpstr>
      <vt:lpstr>Priorytet 2. Zielone lubuskie</vt:lpstr>
      <vt:lpstr>Priorytet 2. Zielone lubuskie</vt:lpstr>
      <vt:lpstr>Priorytet 2. Zielone lubuskie</vt:lpstr>
      <vt:lpstr>Priorytet 2. Zielone lubuskie</vt:lpstr>
      <vt:lpstr>Priorytet 2. Zielone lubuskie</vt:lpstr>
      <vt:lpstr>Priorytet 2. Zielone lubuskie</vt:lpstr>
      <vt:lpstr>Planowany wymiar terytorialny w Priorytecie 2. Zielone lubuskie</vt:lpstr>
      <vt:lpstr>Fundusze Europejskie Województwa Lubuskiego 2021-2027</vt:lpstr>
      <vt:lpstr>Priorytet 3. Transport</vt:lpstr>
      <vt:lpstr>Planowany wymiar terytorialny w Priorytecie 3. Transport </vt:lpstr>
      <vt:lpstr>Fundusze Europejskie Województwa Lubuskiego 2021-2027</vt:lpstr>
      <vt:lpstr>Priorytet 4. Infrastruktura społeczna</vt:lpstr>
      <vt:lpstr>Priorytet 4. Infrastruktura społeczna</vt:lpstr>
      <vt:lpstr>Priorytet 4. Infrastruktura społeczna</vt:lpstr>
      <vt:lpstr>Priorytet 4. Infrastruktura społeczna</vt:lpstr>
      <vt:lpstr>Planowany wymiar terytorialny w Priorytecie 4. Infrastruktura społeczna</vt:lpstr>
      <vt:lpstr>Fundusze Europejskie Województwa Lubuskiego 2021-2027 Europejski Fundusz Społeczny + rynek pracy</vt:lpstr>
      <vt:lpstr>Priorytet 5. Wsparcie obywateli – rynek pracy</vt:lpstr>
      <vt:lpstr>Priorytet 5. Wsparcie obywateli – rynek pracy</vt:lpstr>
      <vt:lpstr>Planowany wymiar terytorialny w Priorytecie 5. Wsparcie obywateli – rynek pracy</vt:lpstr>
      <vt:lpstr> Fundusze Europejskie Województwa Lubuskiego 2021-2027 Europejski Fundusz Społeczny + edukacja </vt:lpstr>
      <vt:lpstr>Priorytet 5. Wsparcie obywateli – edukacja</vt:lpstr>
      <vt:lpstr>Priorytet 5. Wsparcie obywateli – edukacja</vt:lpstr>
      <vt:lpstr>Priorytet 5. Wsparcie obywateli – edukacja</vt:lpstr>
      <vt:lpstr> Planowany wymiar terytorialny w Priorytecie 5. Wsparcie obywateli - edukacja </vt:lpstr>
      <vt:lpstr>Fundusze Europejskie Województwa Lubuskiego 2021-2027 Europejski Fundusz Społeczny + włączenie społeczne</vt:lpstr>
      <vt:lpstr>Priorytet 5. Wsparcie obywateli – włączenie społeczne</vt:lpstr>
      <vt:lpstr>Priorytet 5. Wsparcie obywateli – włączenie społeczne</vt:lpstr>
      <vt:lpstr>Priorytet 5. Wsparcie obywateli – włączenie społeczne</vt:lpstr>
      <vt:lpstr>Priorytet 5. Wsparcie obywateli – włączenie społeczne</vt:lpstr>
      <vt:lpstr>Priorytet 5. Wsparcie obywateli – włączenie społeczne</vt:lpstr>
      <vt:lpstr>Priorytet 5. Wsparcie obywateli – włączenie społeczne</vt:lpstr>
      <vt:lpstr>Planowany wymiar terytorialny w Priorytecie 5.  Wsparcie obywateli – włączenie społeczne</vt:lpstr>
      <vt:lpstr>Fundusze Europejskie Województwa Lubuskiego 2021-2027</vt:lpstr>
      <vt:lpstr>Priorytet 6. Lubuskie lokalnie</vt:lpstr>
      <vt:lpstr>Priorytet 6. Lubuskie lokalnie</vt:lpstr>
      <vt:lpstr>Planowany wymiar terytorialny w Priorytecie 6. Lokalne lubuskie</vt:lpstr>
      <vt:lpstr>Fundusze Europejskie Województwa Lubuskiego 2021-2027 Pomoc Techniczna</vt:lpstr>
      <vt:lpstr>Priorytet 7. Pomoc techniczna</vt:lpstr>
      <vt:lpstr>Dalsze prace nad projektem FEWL 21-27</vt:lpstr>
      <vt:lpstr>Konsultacje programowe Fundusze Europejskie Województwa Lubuskiego 2021-2027 planowane terminy</vt:lpstr>
      <vt:lpstr>Dziękujemy za uwagę  Departament Zarzadzania  Regionalnym Programem Operacyjnym Urząd Marszałkowski Województwa Lubuskiego,  ul. Chrobrego 1-3-5, 65-043 Zielona Góra 68 456 51 71 sekretariat.diz@lubuskie.pl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Fundusze Europejskie Województwa Lubuskiego 2021 - 2027</dc:title>
  <dc:creator>Tomasz Przybyła UMWL</dc:creator>
  <cp:lastModifiedBy>Krasowski Krzysztof</cp:lastModifiedBy>
  <cp:revision>84</cp:revision>
  <cp:lastPrinted>2021-10-05T08:12:45Z</cp:lastPrinted>
  <dcterms:created xsi:type="dcterms:W3CDTF">2021-10-01T11:22:04Z</dcterms:created>
  <dcterms:modified xsi:type="dcterms:W3CDTF">2021-10-13T10:37:44Z</dcterms:modified>
</cp:coreProperties>
</file>