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7" r:id="rId3"/>
    <p:sldId id="257" r:id="rId4"/>
    <p:sldId id="291" r:id="rId5"/>
    <p:sldId id="296" r:id="rId6"/>
    <p:sldId id="293" r:id="rId7"/>
    <p:sldId id="297" r:id="rId8"/>
    <p:sldId id="295" r:id="rId9"/>
    <p:sldId id="309" r:id="rId10"/>
    <p:sldId id="290" r:id="rId11"/>
    <p:sldId id="286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78" r:id="rId22"/>
    <p:sldId id="279" r:id="rId23"/>
    <p:sldId id="280" r:id="rId24"/>
    <p:sldId id="284" r:id="rId25"/>
    <p:sldId id="308" r:id="rId2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arkiewicz Paweł" initials="SP" lastIdx="2" clrIdx="0">
    <p:extLst>
      <p:ext uri="{19B8F6BF-5375-455C-9EA6-DF929625EA0E}">
        <p15:presenceInfo xmlns:p15="http://schemas.microsoft.com/office/powerpoint/2012/main" userId="S-1-5-21-1871256238-1184215134-557001197-26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9A2"/>
    <a:srgbClr val="BA876A"/>
    <a:srgbClr val="DEEBF7"/>
    <a:srgbClr val="173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5" autoAdjust="0"/>
    <p:restoredTop sz="79565" autoAdjust="0"/>
  </p:normalViewPr>
  <p:slideViewPr>
    <p:cSldViewPr snapToGrid="0">
      <p:cViewPr varScale="1">
        <p:scale>
          <a:sx n="67" d="100"/>
          <a:sy n="67" d="100"/>
        </p:scale>
        <p:origin x="56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FBAFA-36ED-4FC7-A16E-1E9F9C630DA3}" type="datetimeFigureOut">
              <a:rPr lang="pl-PL" smtClean="0"/>
              <a:t>2023-06-01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B4BE2-1CE1-4523-B31B-D1C2E3193F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600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DBDA4-E885-4CB2-AD4A-1257501D0948}" type="datetimeFigureOut">
              <a:rPr lang="pl-PL" smtClean="0"/>
              <a:t>2023-06-01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3D140-7161-4FE7-AC01-79B1C92E95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86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18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Każdy z priorytetów programu został podzielony na działania. Każdemu z działań została przypisana dostępna alokacja i tak będzie skonstruowane uszczegółowienie programu, w którym jeszcze dokładniej wskażemy zasady oraz  jakie projekty będą mogły być realizowane.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80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effectLst/>
                <a:latin typeface="Arial" panose="020B0604020202020204" pitchFamily="34" charset="0"/>
              </a:rPr>
              <a:t>Prace nad całością uszczegółowienia programu trwają. Dokument w pierwszej kolejności  powstanie dla obszarów, w ramach których planowane są nabory jeszcze w tym roku, tj.: Działanie 1.1 „Badania i innowacje”, Działanie 2.9 „Gospodarka odpadami”, Działanie 6.1 „Aktywizacja zawodowa osób</a:t>
            </a:r>
            <a:r>
              <a:rPr lang="pl-PL" dirty="0"/>
              <a:t/>
            </a:r>
            <a:br>
              <a:rPr lang="pl-PL" dirty="0"/>
            </a:br>
            <a:r>
              <a:rPr lang="pl-PL" dirty="0">
                <a:effectLst/>
                <a:latin typeface="Arial" panose="020B0604020202020204" pitchFamily="34" charset="0"/>
              </a:rPr>
              <a:t>pozostających bez pracy zarejestrowanych w powiatowych urzędach pracy”, Działanie 6.4 „Edukacja podstawowa i ponadpodstawowa”, Działanie 6.5 „Kształcenie zawodowe”, Działanie 6.13 „Usługi społeczne i zdrowotne”. </a:t>
            </a:r>
          </a:p>
          <a:p>
            <a:endParaRPr lang="pl-PL" dirty="0">
              <a:effectLst/>
              <a:latin typeface="Arial" panose="020B0604020202020204" pitchFamily="34" charset="0"/>
            </a:endParaRPr>
          </a:p>
          <a:p>
            <a:r>
              <a:rPr lang="pl-PL" dirty="0">
                <a:effectLst/>
                <a:latin typeface="Arial" panose="020B0604020202020204" pitchFamily="34" charset="0"/>
              </a:rPr>
              <a:t>Taki mechanizm postepowania pozwoli na szybsze uruchomienie programu.</a:t>
            </a:r>
          </a:p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T</a:t>
            </a:r>
            <a:r>
              <a:rPr lang="pl-PL" dirty="0">
                <a:effectLst/>
                <a:latin typeface="Arial" panose="020B0604020202020204" pitchFamily="34" charset="0"/>
              </a:rPr>
              <a:t>reść przygotowanego dokumentu została poddana 14-dniowemu opiniowaniu na stronie programu. </a:t>
            </a:r>
          </a:p>
          <a:p>
            <a:endParaRPr lang="pl-PL" dirty="0">
              <a:effectLst/>
              <a:latin typeface="Arial" panose="020B0604020202020204" pitchFamily="34" charset="0"/>
            </a:endParaRPr>
          </a:p>
          <a:p>
            <a:r>
              <a:rPr lang="pl-PL" dirty="0">
                <a:effectLst/>
                <a:latin typeface="Arial" panose="020B0604020202020204" pitchFamily="34" charset="0"/>
              </a:rPr>
              <a:t>Równolegle trwają prace nad uszczegółowieniem dla pozostałej części programu. Również one będą poddawane zaopiniowaniu.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73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Priorytet 1 programu Fundusze Europejskie dla Lubuskiego 2021-2027 dedykowany jest dla lubuskiej gospodarki. Został on podzielony na 8 działań, odrębnie dla wsparcia dotacyjnego oraz wsparcia w formie instrumentów zwrotnych.</a:t>
            </a:r>
          </a:p>
          <a:p>
            <a:endParaRPr lang="pl-PL" dirty="0"/>
          </a:p>
          <a:p>
            <a:r>
              <a:rPr lang="pl-PL" dirty="0"/>
              <a:t>W ramach tego priorytetu będzie można uzyskać wsparcie na: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wzmacnianie i rozwijanie zdolności badawczych i innowacyjnych,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wykorzystywanie zaawansowanych technologii,</a:t>
            </a:r>
          </a:p>
          <a:p>
            <a:pPr marL="171450" indent="-171450">
              <a:buFontTx/>
              <a:buChar char="-"/>
            </a:pPr>
            <a:r>
              <a:rPr lang="pl-PL" dirty="0"/>
              <a:t>budowanie własnego potencjału B+R w przedsiębiorstwach,</a:t>
            </a:r>
          </a:p>
          <a:p>
            <a:pPr marL="171450" indent="-171450">
              <a:buFontTx/>
              <a:buChar char="-"/>
            </a:pPr>
            <a:r>
              <a:rPr lang="pl-PL" dirty="0"/>
              <a:t>wsparcie</a:t>
            </a:r>
            <a:r>
              <a:rPr lang="pl-PL" baseline="0" dirty="0"/>
              <a:t> działalności B+R podmiotów publicznych (głównie uczelni),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rozwój elektronicznej administracji i platform e-usług,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rozwój systemu usług e-zdrowia,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wdrażanie technologii informacyjno-komunikacyjnych w przedsiębiorstwach,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wsparcie konkurencyjności sektora MMŚP,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wsparcie dla nowo powstałych przedsiębiorstw, w tym: platformy startowe, usługi inkubacyjne,</a:t>
            </a:r>
          </a:p>
          <a:p>
            <a:pPr marL="171450" indent="-171450">
              <a:buFontTx/>
              <a:buChar char="-"/>
            </a:pPr>
            <a:r>
              <a:rPr lang="pl-PL" baseline="0" dirty="0"/>
              <a:t>wspieranie innowacyjności regionu poprzez rozwój inteligentnych specjalizacji.</a:t>
            </a:r>
          </a:p>
          <a:p>
            <a:pPr marL="171450" indent="-171450">
              <a:buFontTx/>
              <a:buChar char="-"/>
            </a:pPr>
            <a:endParaRPr lang="pl-PL" baseline="0" dirty="0"/>
          </a:p>
          <a:p>
            <a:pPr marL="171450" indent="-171450"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925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Priorytet 2 programu Fundusze Europejskie dla Lubuskiego 2021-2027 zawiera 11 działań dedykowanych wsparciu dla środowiska. W ramach tego priorytetu wsparcie będzie udzielane w formie dotacji oraz w formie instrumentów zwrotnych. Dodatkowo wydzielona jest część alokacji dedykowana instrumentom terytorialnym.</a:t>
            </a:r>
          </a:p>
          <a:p>
            <a:endParaRPr lang="pl-PL" dirty="0"/>
          </a:p>
          <a:p>
            <a:r>
              <a:rPr lang="pl-PL" dirty="0"/>
              <a:t>W ramach tego priorytetu można uzyskać wsparcie na:</a:t>
            </a:r>
          </a:p>
          <a:p>
            <a:r>
              <a:rPr lang="pl-PL" dirty="0"/>
              <a:t>-   p</a:t>
            </a:r>
            <a:r>
              <a:rPr lang="pl-PL" dirty="0">
                <a:effectLst/>
                <a:latin typeface="Arial" panose="020B0604020202020204" pitchFamily="34" charset="0"/>
              </a:rPr>
              <a:t>oprawę efektywności energetycznej mikro i małych przedsiębiorstw (wraz z audytem), w tym instalacja urządzeń OZE,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poprawę efektywności energetycznej budynków użyteczności publicznej,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poprawę efektywności energetycznej budynków mieszkalnych wraz z instalacją urządzeń OZE,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modernizację oświetlenia ulicznego w kierunku rozwiązań energooszczędnych,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budowę i rozbudowę OZE w zakresie wytwarzania energii elektrycznej wraz z magazynami energii,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budowę i rozbudowę OZE w zakresie wytwarzania ciepła wraz z magazynami ciepła,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polegające m. in. na gospodarowaniu wodami opadowymi, rozwoju zielonej i błękitnej infrastruktury obszarów zurbanizowanych,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opracowanie planów adaptacji do zmian klimatu,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z zakresu gospodarki odpadami komunalnymi,,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Gospodarki Obiegu Zamkniętego w przedsiębiorstwach,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wspieranie małej retencji,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rozwijanie systemów ratownictwa (,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z zakresu gospodarki wodno-ściekowej,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budowę i modernizację infrastruktury niezbędnej do ujęcia, uzdatniania, magazynowania i dystrybucji wody do spożycia,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z zakresu usuwania azbestu z budynków publicznych i prywatnych,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projekty służące edukacji i informacji w zakresie ochrony przyrody i różnorodności biologicznej.</a:t>
            </a:r>
          </a:p>
          <a:p>
            <a:pPr marL="171450" indent="-171450">
              <a:buFontTx/>
              <a:buChar char="-"/>
            </a:pPr>
            <a:endParaRPr lang="pl-PL" dirty="0"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pl-PL" dirty="0"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pl-PL" dirty="0"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pl-PL" dirty="0">
              <a:effectLst/>
              <a:latin typeface="Arial" panose="020B060402020202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962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Priorytet 3 programu Fundusze Europejskie dla Lubuskiego 2021-2027 zawiera 2 działania dedykowane mobilności miejskiej i wsparciu dla przechodzenia w kierunku gospodarki zeroemisyjnej. Część alokacji dedykowana jest instrumentom terytorialnym.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ramach tego priorytetu można uzyskać wsparcie na: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rozwój infrastruktury transportu publicznego, w tym węzły przesiadkowe,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rozwój infrastruktury dla transportu niezmotoryzowanego obejmujące inwestycję w drogi rowerowe, ciągi piesze i pieszo-rowerowe,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zakup taboru transportu publicznego (nisko i zeroemisyjny tabor kołowy),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cyfryzacja transportu miejskiego,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 rozwój infrastruktury ładowania i tankowania pojazdów zeroemisyjnych.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986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Priorytet 4 programu Fundusze Europejskie dla Lubuskiego 2021-2027 zawiera 2 działania związane z dostępnością komunikacyjną regionu.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ramach tego priorytetu można uzyskać wsparcie na: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budowę, przebudowę i modernizację dróg nie należących do sieci TEN-T,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inwestycje w transport kolejowy poza TEN-T – </a:t>
            </a:r>
            <a:r>
              <a:rPr lang="pl-PL" dirty="0" err="1">
                <a:effectLst/>
                <a:latin typeface="Arial" panose="020B0604020202020204" pitchFamily="34" charset="0"/>
              </a:rPr>
              <a:t>bezemisyjny</a:t>
            </a:r>
            <a:r>
              <a:rPr lang="pl-PL" dirty="0">
                <a:effectLst/>
                <a:latin typeface="Arial" panose="020B0604020202020204" pitchFamily="34" charset="0"/>
              </a:rPr>
              <a:t> tabor kolejowy do przewozów regionalnych,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cyfryzacja sektora transportu,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działania edukacyjno-promocyjne oraz wdrażanie rozwiązań egzekwujących przestrzeganie dopuszczalnej prędkości oraz z zakresu infrastruktury niechronionych użytkowników drogi.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922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Priorytet 5 programu Fundusze Europejskie dla Lubuskiego 2021-2027 zawiera 4 działania związane z infrastrukturą edukacyjną, społeczną, zdrowotną oraz kulturalną i turystyczną.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ramach tego priorytetu można uzyskać wsparcie na:</a:t>
            </a:r>
          </a:p>
          <a:p>
            <a:r>
              <a:rPr lang="pl-PL" dirty="0"/>
              <a:t>-   d</a:t>
            </a:r>
            <a:r>
              <a:rPr lang="pl-PL" dirty="0">
                <a:effectLst/>
                <a:latin typeface="Arial" panose="020B0604020202020204" pitchFamily="34" charset="0"/>
              </a:rPr>
              <a:t>ostosowanie infrastruktury i wyposażenia do potrzeb osób ze specjalnymi potrzebami edukacyjnymi,</a:t>
            </a:r>
          </a:p>
          <a:p>
            <a:pPr marL="171450" indent="-171450">
              <a:buFontTx/>
              <a:buChar char="-"/>
            </a:pPr>
            <a:r>
              <a:rPr lang="pl-PL" dirty="0">
                <a:effectLst/>
                <a:latin typeface="Arial" panose="020B0604020202020204" pitchFamily="34" charset="0"/>
              </a:rPr>
              <a:t>wsparcie infrastruktury na potrzeby świadczenia usług wychowania przedszkolnego,,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dirty="0">
                <a:effectLst/>
                <a:latin typeface="Arial" panose="020B0604020202020204" pitchFamily="34" charset="0"/>
              </a:rPr>
              <a:t>inwestycje w infrastrukturę edukacyjną i szkoleniową szkół zawodowych oraz centrów i placówek prowadzących kształcenie zawodowe i ustawiczne.</a:t>
            </a:r>
          </a:p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>
                <a:effectLst/>
                <a:latin typeface="Arial" panose="020B0604020202020204" pitchFamily="34" charset="0"/>
              </a:rPr>
              <a:t> 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73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pl-PL" sz="12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Priorytet 6 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 FEWL kierowany jest na wsparcie obywateli – rynek pracy, edukację, włączenie społeczne.</a:t>
            </a:r>
            <a:r>
              <a:rPr lang="pl-PL" sz="1200" kern="1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pl-PL" sz="120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l-PL" sz="1200" kern="1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Zawiera on 14 działań obejmujących wsparcie na: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aktywizację zawodową osób pozostających bez pracy oraz znajdujących się w trudnej sytuacji na rynku pracy, 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podnoszenie wiedzy i kompetencji pracownika.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działania wspierające rehabilitację umożliwiającą powrót do pracy, 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wsparcie edukacji od poziomu przedszkola do działań zmierzających do podnoszenia kwalifikacji zawodowych, uczenia się dorosłych, a także edukacji włączającej.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podnoszenie kompetencji cyfrowych.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wsparcie aktywizacyjne osób i rodzin zagrożonych ubóstwem i wykluczeniem społecznym, a także obywateli państw trzecich.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mieszkania chronione.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profilaktykę zdrowotną.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wsparcie rodzin, w tym także rodzin adopcyjnych.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704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pl-PL" sz="12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Priorytet 7 programu FEWL 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przeznaczony został na rozwój lokalny kierowany przez społeczność. Zawiera 4 działania. </a:t>
            </a:r>
          </a:p>
          <a:p>
            <a:pPr>
              <a:spcAft>
                <a:spcPts val="0"/>
              </a:spcAft>
            </a:pP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priorytetu będzie można uzyskać wsparcie na: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realizację projektów w obszarze integracji społecznej  na bazie placówek kierowanych zarówno do dzieci, jak i dorosłych (przedszkola i szkoły).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lokalnych inicjatyw na rzecz kształcenia osób dorosłych 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usług w gospodarstwach opiekuńczych.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wsparcie aktywizacji społecznej i rozwój społeczności lokalnych m.in. poprzez programy aktywności lokalnej, pikniki sąsiedzkie, zajęcia podwórkowe dla dzieci, świetlice środowiskowe.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23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pl-PL" sz="12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Priorytet 8 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 FEWL dedykowany jest rozwojowi lokalnemu. </a:t>
            </a:r>
          </a:p>
          <a:p>
            <a:pPr>
              <a:spcAft>
                <a:spcPts val="0"/>
              </a:spcAft>
            </a:pP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Zawiera 4 działania zawierające 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dotacyjne skierowane do ZIT -ów i partnerstw, które będą mogły uzyskać fundusze na: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wspieranie kultury i dziedzictwa kulturowego,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wspieranie rozwoju turystyki poprzez rozwój różnych form turystki,,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ochronę i zachowanie zabytkowych ogrodów i parków,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rozwój terenów inwestycyjnych, na podstawie analizy potrzeb zawartej w strategii terytorialnej,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rewitalizację obszarów miejskich i innych niż miejskie.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13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4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Przygotowanie </a:t>
            </a:r>
            <a:r>
              <a:rPr lang="pl-PL" i="1" dirty="0"/>
              <a:t>Harmonogramu </a:t>
            </a:r>
            <a:r>
              <a:rPr lang="pl-PL" dirty="0"/>
              <a:t>jest warunkiem koniecznym do rozpoczęcia procesu wyboru projektów i tym samym uruchomienia środków z programu Fundusze Europejskie dla Lubuskiego 2021-2027.</a:t>
            </a:r>
          </a:p>
          <a:p>
            <a:endParaRPr lang="pl-PL" dirty="0"/>
          </a:p>
          <a:p>
            <a:r>
              <a:rPr lang="pl-PL" i="1" dirty="0"/>
              <a:t>Harmonogram</a:t>
            </a:r>
            <a:r>
              <a:rPr lang="pl-PL" dirty="0"/>
              <a:t> uwzględnia nabory wniosków, których ogłoszenie planowane jest w 2023 i 2024 r.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529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Pierwsze nabory mają rozpocząć się w II kwartale 2023 roku. Projekty wybierane będą zarówno w trybie konkurencyjnym, jak i niekonkurencyjnym.</a:t>
            </a:r>
          </a:p>
          <a:p>
            <a:endParaRPr lang="pl-PL" i="1" dirty="0"/>
          </a:p>
          <a:p>
            <a:r>
              <a:rPr lang="pl-PL" i="1" dirty="0"/>
              <a:t>Harmonogram</a:t>
            </a:r>
            <a:r>
              <a:rPr lang="pl-PL" dirty="0"/>
              <a:t> będzie aktualizowany nie rzadziej niż raz na kwartał.</a:t>
            </a:r>
          </a:p>
          <a:p>
            <a:endParaRPr lang="pl-PL" dirty="0"/>
          </a:p>
          <a:p>
            <a:r>
              <a:rPr lang="pl-PL" dirty="0"/>
              <a:t>W zakresie Europejskiego Funduszu Społecznego + pierwsze konkursy będą dotyczyły stypendiów dla uczniów zdolnych, usług opiekuńczych i zdrowotnych, a także aktywizacji zawodowej. Natomiast w </a:t>
            </a:r>
            <a:r>
              <a:rPr lang="pl-PL"/>
              <a:t>zakresie Europejskiego </a:t>
            </a:r>
            <a:r>
              <a:rPr lang="pl-PL" dirty="0"/>
              <a:t>Funduszu Rozwoju Regionalnego pierwsze konkursy dotyczą rozwoju usług B+R oraz systemów selektywnego zbierania odpadów komunalnych.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Przyjęty program Fundusze europejskie dla Lubuskiego 2021-2027 to wynik kilkumiesięcznych negocjacji samorządu województwa z Komisją Europejską oraz stroną rządową. </a:t>
            </a:r>
          </a:p>
          <a:p>
            <a:endParaRPr lang="pl-PL" dirty="0"/>
          </a:p>
          <a:p>
            <a:r>
              <a:rPr lang="pl-PL" dirty="0"/>
              <a:t>Dzięki staraniom Zarządu Województwa Lubuskiego kwota programu </a:t>
            </a:r>
            <a:r>
              <a:rPr lang="pl-PL" b="0" dirty="0"/>
              <a:t>została zwiększona o 53 mln euro i ostatecznie wynosi niemal 915 mln euro.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05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Priorytety</a:t>
            </a:r>
            <a:r>
              <a:rPr lang="pl-PL" baseline="0" dirty="0"/>
              <a:t> nowego programu Fundusze Europejskie dla Lubuskiego 2021-2027 mają za zadanie wpisywać się i realizować  5 celów polityki Unii Europejskiej.</a:t>
            </a:r>
          </a:p>
          <a:p>
            <a:endParaRPr lang="pl-PL" baseline="0" dirty="0"/>
          </a:p>
          <a:p>
            <a:r>
              <a:rPr lang="pl-PL" baseline="0" dirty="0"/>
              <a:t>Program Fundusze Europejskie dla Lubuskiego 2021-2027 składa się z 8 priorytetów. Kolejne slajdy pokazują w jaki sposób działania nowego programu wpisują się w poszczególne cele polityki UE.  </a:t>
            </a:r>
          </a:p>
          <a:p>
            <a:r>
              <a:rPr lang="pl-PL" baseline="0" dirty="0"/>
              <a:t>Wartość alokacji programu na realizację poszczególnych celów była m.in. przedmiotem negocjacji z Komisją Europejską.</a:t>
            </a:r>
          </a:p>
          <a:p>
            <a:endParaRPr lang="pl-PL" baseline="0" dirty="0"/>
          </a:p>
          <a:p>
            <a:r>
              <a:rPr lang="pl-PL" baseline="0" dirty="0"/>
              <a:t>Cel 1 polityki UE to priorytet 1 programu Fundusze Europejskie dla Lubuskiego 2021-2027, który będzie miał odzwierciedlenie w uszczegółowieniu programu, w tym również konkretne działania w ramach, których będą wpisywane Państwa projekty..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42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2 polityki UE to w naszym programie priorytet 2 oraz priorytet 3. Na te obszary przeznaczone zostało najwięcej środków i to w nich najbardziej podzielone zostały środki na różne rodzaje działań m.in. w 2 priorytecie możliwa będzie realizacja projektów w zakresie termomodernizacji budynków, odnawialnych źródeł energii, gospodarki odpadami, a w priorytecie 3 to przede wszystkim projekty w zakresie mobilności miejskiej.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76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3 polityki UE realizowany jest przez priorytet 4 programu Fundusze Europejskie dla Lubuskiego 2021-2027. Tutaj głównie będą wspierane projekty dotyczące infrastruktury drogowej zgodnie z programem rozwoju transportu przyjętym przez Zarząd Województwa Lubuskiego. Dokument na roboczo został już przesłany </a:t>
            </a:r>
            <a:r>
              <a:rPr lang="pl-PL"/>
              <a:t>do Komisji </a:t>
            </a:r>
            <a:r>
              <a:rPr lang="pl-PL" dirty="0"/>
              <a:t>E</a:t>
            </a:r>
            <a:r>
              <a:rPr lang="pl-PL"/>
              <a:t>uropejskiej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05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4 polityki UE realizowany jest przez 3 priorytety programu tj. priorytet 5,6 i 7. W tych priorytetach wspieramy przede wszystkim rynek pracy, edukację, profilaktykę zdrowotną oraz osoby wykluczone społecznie. Uzupełnieniem projektów w tych obszarach finansowanych z Europejskiego Funduszu Społecznego + będą projekty finansowane z Europejskiego Funduszu Rozwoju Regionalnego w zakresie infrastruktury społecznej (zdrowotnej, edukacyjnej).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43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5 polityki UE realizuje priorytet 8 programu Fundusze Europejskie dla Lubuskiego 2021-2027. Tu głównie wspieramy projekty zaplanowane do realizacji przez partnerstwa w ramach ich strategii terytorialnych. Przypomnę, że w naszym województwie mamy 4 ZIT-y oraz 10 partnerstw. Ponadto Zarząd Województwa zdecydował, że wszystkie partnerstwa otrzymają po 184 euro na mieszkańca, dodatkowo będą mogły brać udział w otwartych konkursach.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092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Pierwsze nabory mają rozpocząć się w II kwartale 2023 roku. Projekty wybierane będą zarówno w trybie konkurencyjnym, jak i niekonkurencyjnym.</a:t>
            </a:r>
          </a:p>
          <a:p>
            <a:endParaRPr lang="pl-PL" i="1" dirty="0"/>
          </a:p>
          <a:p>
            <a:r>
              <a:rPr lang="pl-PL" i="1" dirty="0"/>
              <a:t>Harmonogram</a:t>
            </a:r>
            <a:r>
              <a:rPr lang="pl-PL" dirty="0"/>
              <a:t> będzie aktualizowany nie rzadziej niż raz na kwartał.</a:t>
            </a:r>
          </a:p>
          <a:p>
            <a:endParaRPr lang="pl-PL" dirty="0"/>
          </a:p>
          <a:p>
            <a:r>
              <a:rPr lang="pl-PL" dirty="0"/>
              <a:t>W zakresie Europejskiego Funduszu Społecznego + pierwsze konkursy będą dotyczyły stypendiów dla uczniów zdolnych, usług opiekuńczych i zdrowotnych, a także aktywizacji zawodowej. Natomiast w </a:t>
            </a:r>
            <a:r>
              <a:rPr lang="pl-PL"/>
              <a:t>zakresie Europejskiego </a:t>
            </a:r>
            <a:r>
              <a:rPr lang="pl-PL" dirty="0"/>
              <a:t>Funduszu Rozwoju Regionalnego pierwsze konkursy dotyczą rozwoju usług B+R oraz systemów selektywnego zbierania odpadów komunalnych.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3D140-7161-4FE7-AC01-79B1C92E95BF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21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12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40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10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39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888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25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630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72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64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B666-B150-4F2E-8CB9-BE70BBB449CD}" type="datetimeFigureOut">
              <a:rPr lang="pl-PL" smtClean="0"/>
              <a:pPr/>
              <a:t>2023-06-01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A9A39-C522-40AD-AE9F-7F20132F1D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79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po.lubuskie.pl/" TargetMode="External"/><Relationship Id="rId4" Type="http://schemas.openxmlformats.org/officeDocument/2006/relationships/hyperlink" Target="http://www.lubuskie.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0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1EA2A9-48C2-4312-5499-8CB5E35A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521539"/>
            <a:ext cx="5620789" cy="1325563"/>
          </a:xfrm>
        </p:spPr>
        <p:txBody>
          <a:bodyPr>
            <a:normAutofit/>
          </a:bodyPr>
          <a:lstStyle/>
          <a:p>
            <a:pPr algn="r"/>
            <a:r>
              <a:rPr lang="pl-PL" sz="2400" b="1" dirty="0">
                <a:solidFill>
                  <a:srgbClr val="173A8C"/>
                </a:solidFill>
                <a:latin typeface="+mn-lt"/>
              </a:rPr>
              <a:t>Szczegółowy Opis Priorytetów </a:t>
            </a:r>
            <a:br>
              <a:rPr lang="pl-PL" sz="2400" b="1" dirty="0">
                <a:solidFill>
                  <a:srgbClr val="173A8C"/>
                </a:solidFill>
                <a:latin typeface="+mn-lt"/>
              </a:rPr>
            </a:br>
            <a:r>
              <a:rPr lang="pl-PL" sz="2400" b="1" dirty="0">
                <a:solidFill>
                  <a:srgbClr val="173A8C"/>
                </a:solidFill>
                <a:latin typeface="+mn-lt"/>
              </a:rPr>
              <a:t>programu Fundusze Europejskie </a:t>
            </a:r>
            <a:br>
              <a:rPr lang="pl-PL" sz="2400" b="1" dirty="0">
                <a:solidFill>
                  <a:srgbClr val="173A8C"/>
                </a:solidFill>
                <a:latin typeface="+mn-lt"/>
              </a:rPr>
            </a:br>
            <a:r>
              <a:rPr lang="pl-PL" sz="2400" b="1" dirty="0">
                <a:solidFill>
                  <a:srgbClr val="173A8C"/>
                </a:solidFill>
                <a:latin typeface="+mn-lt"/>
              </a:rPr>
              <a:t>dla Lubuskiego 2021-2027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5F04CC4-E587-D814-2A5D-0A34458E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42" y="1985123"/>
            <a:ext cx="7745628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000" dirty="0"/>
              <a:t>pierwsza wersja Szczegółowego Opisu Priorytetów programu Fundusze Europejskie dla Lubuskiego 2021-2027 do dalszych prac została przyjęta przez Zarząd Województwa Lubuskiego dnia </a:t>
            </a:r>
            <a:r>
              <a:rPr lang="pl-PL" sz="2000" b="1" dirty="0"/>
              <a:t>21 marca 2023 r.</a:t>
            </a:r>
          </a:p>
          <a:p>
            <a:pPr>
              <a:buFontTx/>
              <a:buChar char="-"/>
            </a:pPr>
            <a:r>
              <a:rPr lang="pl-PL" sz="2000" dirty="0"/>
              <a:t>dokument obejmuje </a:t>
            </a:r>
            <a:r>
              <a:rPr lang="pl-PL" sz="2000" b="1" dirty="0"/>
              <a:t>6 działań</a:t>
            </a:r>
            <a:r>
              <a:rPr lang="pl-PL" sz="2000" dirty="0"/>
              <a:t>, dla których nabory zaplanowano </a:t>
            </a:r>
            <a:br>
              <a:rPr lang="pl-PL" sz="2000" dirty="0"/>
            </a:br>
            <a:r>
              <a:rPr lang="pl-PL" sz="2000" dirty="0"/>
              <a:t>w pierwszej kolejności,</a:t>
            </a:r>
          </a:p>
          <a:p>
            <a:pPr>
              <a:buFontTx/>
              <a:buChar char="-"/>
            </a:pPr>
            <a:r>
              <a:rPr lang="pl-PL" sz="2000" dirty="0"/>
              <a:t>w dniach </a:t>
            </a:r>
            <a:r>
              <a:rPr lang="pl-PL" sz="2000" b="1" dirty="0"/>
              <a:t>23 marca - 6 kwietnia 2023 r. </a:t>
            </a:r>
            <a:r>
              <a:rPr lang="pl-PL" sz="2000" dirty="0"/>
              <a:t>trwało opiniowanie dokumentu przez wszystkie zainteresowane podmioty oraz mieszkańców województwa lubuskiego,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pl-PL" sz="2000" dirty="0"/>
              <a:t>Instytucja Zarządzająca przeanalizowała zgłoszone uwagi, część zostało uwzględnionych, odniesienie jest dostępne na stronach </a:t>
            </a:r>
            <a:r>
              <a:rPr lang="pl-PL" sz="2000" dirty="0">
                <a:solidFill>
                  <a:srgbClr val="FF0000"/>
                </a:solidFill>
                <a:hlinkClick r:id="rId4"/>
              </a:rPr>
              <a:t>www.lubuskie.pl</a:t>
            </a:r>
            <a:r>
              <a:rPr lang="pl-PL" sz="2000" dirty="0"/>
              <a:t>,</a:t>
            </a:r>
            <a:r>
              <a:rPr lang="pl-PL" sz="2000" dirty="0">
                <a:solidFill>
                  <a:srgbClr val="FF0000"/>
                </a:solidFill>
              </a:rPr>
              <a:t> </a:t>
            </a:r>
            <a:r>
              <a:rPr lang="pl-PL" sz="2000" dirty="0">
                <a:solidFill>
                  <a:srgbClr val="FF0000"/>
                </a:solidFill>
                <a:hlinkClick r:id="rId5"/>
              </a:rPr>
              <a:t>www.rpo.lubuskie.pl</a:t>
            </a:r>
            <a:r>
              <a:rPr lang="pl-PL" sz="2000" dirty="0">
                <a:solidFill>
                  <a:srgbClr val="FF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pl-PL" sz="2000" dirty="0"/>
              <a:t>Częściowa wersja Szczegółowego Opisu Priorytetów została przekazana do zaopiniowania do Ministerstwa Funduszy i Polityki Regionalnej</a:t>
            </a:r>
          </a:p>
        </p:txBody>
      </p:sp>
    </p:spTree>
    <p:extLst>
      <p:ext uri="{BB962C8B-B14F-4D97-AF65-F5344CB8AC3E}">
        <p14:creationId xmlns:p14="http://schemas.microsoft.com/office/powerpoint/2010/main" val="257380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" y="-1"/>
            <a:ext cx="12192000" cy="6858001"/>
          </a:xfrm>
          <a:prstGeom prst="rect">
            <a:avLst/>
          </a:prstGeom>
          <a:noFill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72" y="563356"/>
            <a:ext cx="3910513" cy="154855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06903" y="1618407"/>
            <a:ext cx="1399922" cy="49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20191" y="1707419"/>
            <a:ext cx="1189529" cy="404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832274" y="1691124"/>
            <a:ext cx="125547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900" b="1" dirty="0">
                <a:solidFill>
                  <a:srgbClr val="BA876A"/>
                </a:solidFill>
                <a:latin typeface="Ubuntu" panose="020B0504030602030204" pitchFamily="34" charset="0"/>
              </a:rPr>
              <a:t>Priorytet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064" y="-9756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D261091C-19ED-3094-7FB7-598B18B55E37}"/>
              </a:ext>
            </a:extLst>
          </p:cNvPr>
          <p:cNvSpPr txBox="1">
            <a:spLocks/>
          </p:cNvSpPr>
          <p:nvPr/>
        </p:nvSpPr>
        <p:spPr bwMode="auto">
          <a:xfrm>
            <a:off x="1963969" y="407988"/>
            <a:ext cx="8942329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Projekty </a:t>
            </a:r>
            <a:r>
              <a:rPr lang="pl-PL" altLang="pl-PL" sz="2800" b="1" dirty="0">
                <a:solidFill>
                  <a:sysClr val="windowText" lastClr="000000"/>
                </a:solidFill>
                <a:latin typeface="Calibri"/>
              </a:rPr>
              <a:t>zrealizowane na terenie powiatu</a:t>
            </a: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żarskiego</a:t>
            </a: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xmlns="" id="{20F789C7-7323-2CA8-BEB4-42F6144B0821}"/>
              </a:ext>
            </a:extLst>
          </p:cNvPr>
          <p:cNvSpPr txBox="1">
            <a:spLocks/>
          </p:cNvSpPr>
          <p:nvPr/>
        </p:nvSpPr>
        <p:spPr bwMode="auto">
          <a:xfrm>
            <a:off x="1242001" y="2760662"/>
            <a:ext cx="599815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lang="pl-PL" altLang="pl-PL" sz="2500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pl-PL" altLang="pl-PL" sz="25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137</a:t>
            </a:r>
            <a:r>
              <a:rPr kumimoji="0" lang="pl-PL" altLang="pl-PL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projektów dofinasowanych kwotą </a:t>
            </a:r>
            <a:br>
              <a:rPr kumimoji="0" lang="pl-PL" altLang="pl-PL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5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368 518 622 PLN</a:t>
            </a:r>
            <a:r>
              <a:rPr kumimoji="0" lang="pl-PL" altLang="pl-PL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pl-PL" altLang="pl-PL" sz="2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Regionalny Program Operacyjny – Lubuskie 2020 (RPO-L2020) –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113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projektów na kwotę wkładu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UE </a:t>
            </a:r>
            <a:r>
              <a:rPr lang="pl-PL" altLang="pl-PL" sz="2000" b="1" dirty="0">
                <a:solidFill>
                  <a:sysClr val="windowText" lastClr="000000"/>
                </a:solidFill>
                <a:latin typeface="Calibri"/>
              </a:rPr>
              <a:t> 325 898 200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PLN</a:t>
            </a: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Operacyjny Infrastruktura i Środowisko (POIŚ 14-20) –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projektów na kwotę wkładu UE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22 481 145 PLN</a:t>
            </a: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Operacyjny Wiedza Edukacja  Rozwój (POWER) –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projektów na kwotę wkładu UE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r>
              <a:rPr lang="pl-PL" altLang="pl-PL" sz="2000" b="1" dirty="0">
                <a:solidFill>
                  <a:sysClr val="windowText" lastClr="000000"/>
                </a:solidFill>
                <a:latin typeface="Calibri"/>
              </a:rPr>
              <a:t> 139 277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None/>
              <a:tabLst/>
              <a:defRPr/>
            </a:pP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Źródło danych: mapadotacji.gov.pl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pl-PL" altLang="pl-PL" sz="2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Położenie na mapie województwa">
            <a:extLst>
              <a:ext uri="{FF2B5EF4-FFF2-40B4-BE49-F238E27FC236}">
                <a16:creationId xmlns:a16="http://schemas.microsoft.com/office/drawing/2014/main" xmlns="" id="{D040FDD5-4588-CF6F-9471-FBB306C5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56" y="566033"/>
            <a:ext cx="3277066" cy="502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90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1EA2A9-48C2-4312-5499-8CB5E35A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0" y="518985"/>
            <a:ext cx="5661452" cy="1325563"/>
          </a:xfrm>
        </p:spPr>
        <p:txBody>
          <a:bodyPr>
            <a:noAutofit/>
          </a:bodyPr>
          <a:lstStyle/>
          <a:p>
            <a:pPr algn="r"/>
            <a: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  <a:t>Harmonogram naborów </a:t>
            </a:r>
            <a:b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</a:br>
            <a: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  <a:t>wniosków o dofinansowanie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-PL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pl-PL" sz="28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3698" y="1866810"/>
            <a:ext cx="11524734" cy="4351338"/>
          </a:xfrm>
        </p:spPr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Został przyjęty przez Zarząd Województwa Lubuskiego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dnia </a:t>
            </a: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marca 2023 r.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dokumencie ujęto nabory zaplanowane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 przeprowadzenia w 2023 i 2024 r. 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Instytucja Zarządzająca będzie prowadziła jeden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Harmonogram programu </a:t>
            </a:r>
            <a:r>
              <a:rPr lang="pl-PL" sz="2200" i="1" dirty="0">
                <a:latin typeface="Arial" panose="020B0604020202020204" pitchFamily="34" charset="0"/>
                <a:cs typeface="Arial" panose="020B0604020202020204" pitchFamily="34" charset="0"/>
              </a:rPr>
              <a:t>Fundusze Europejskie </a:t>
            </a:r>
            <a:br>
              <a:rPr lang="pl-PL" sz="2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i="1" dirty="0">
                <a:latin typeface="Arial" panose="020B0604020202020204" pitchFamily="34" charset="0"/>
                <a:cs typeface="Arial" panose="020B0604020202020204" pitchFamily="34" charset="0"/>
              </a:rPr>
              <a:t>dla Lubuskiego 2021-2027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przez całą perspektywę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Harmonogram będzie podlegał aktualizacji nie rzadziej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niż raz na kwartał.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Dokument dotyczy trybu konkurencyjnego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niekonkurencyjnego.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65226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741" y="2270471"/>
            <a:ext cx="77219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</a:t>
            </a:r>
            <a:r>
              <a:rPr lang="pl-PL" sz="2400" b="1" dirty="0"/>
              <a:t>2023</a:t>
            </a:r>
            <a:r>
              <a:rPr lang="pl-PL" sz="2400" dirty="0"/>
              <a:t> roku zaplanowano </a:t>
            </a:r>
            <a:r>
              <a:rPr lang="pl-PL" sz="2400" b="1" dirty="0"/>
              <a:t>23 nabory </a:t>
            </a:r>
            <a:r>
              <a:rPr lang="pl-PL" sz="2400" dirty="0"/>
              <a:t>na kwotę </a:t>
            </a:r>
            <a:r>
              <a:rPr lang="pl-PL" sz="2400" b="1" dirty="0"/>
              <a:t>769,7 mln zł</a:t>
            </a:r>
            <a:r>
              <a:rPr lang="pl-PL" sz="2400" dirty="0"/>
              <a:t>, z czego w ramach:</a:t>
            </a:r>
          </a:p>
          <a:p>
            <a:r>
              <a:rPr lang="pl-PL" sz="2400" b="1" dirty="0"/>
              <a:t>Europejskiego Funduszu Rozwoju Regionalnego: </a:t>
            </a:r>
            <a:br>
              <a:rPr lang="pl-PL" sz="2400" b="1" dirty="0"/>
            </a:br>
            <a:r>
              <a:rPr lang="pl-PL" sz="2400" dirty="0"/>
              <a:t>12 naborów na kwotę 545,4 mln zł</a:t>
            </a:r>
          </a:p>
          <a:p>
            <a:r>
              <a:rPr lang="pl-PL" sz="2400" b="1" dirty="0"/>
              <a:t>Europejskiego Funduszu Społecznego+: </a:t>
            </a:r>
            <a:br>
              <a:rPr lang="pl-PL" sz="2400" b="1" dirty="0"/>
            </a:br>
            <a:r>
              <a:rPr lang="pl-PL" sz="2400" dirty="0"/>
              <a:t>11 naborów na kwotę 224,3 mln zł.</a:t>
            </a:r>
          </a:p>
          <a:p>
            <a:pPr marL="0" indent="0">
              <a:buNone/>
            </a:pPr>
            <a:endParaRPr lang="pl-PL" sz="3500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61EA2A9-48C2-4312-5499-8CB5E35A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0" y="518985"/>
            <a:ext cx="5661452" cy="1325563"/>
          </a:xfrm>
        </p:spPr>
        <p:txBody>
          <a:bodyPr>
            <a:noAutofit/>
          </a:bodyPr>
          <a:lstStyle/>
          <a:p>
            <a:pPr algn="r"/>
            <a: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  <a:t>Harmonogram naborów </a:t>
            </a:r>
            <a:b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</a:br>
            <a: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  <a:t>wniosków o dofinansowanie </a:t>
            </a:r>
            <a:br>
              <a:rPr lang="pl-PL" sz="2800" b="1" dirty="0">
                <a:solidFill>
                  <a:srgbClr val="173A8C"/>
                </a:solidFill>
                <a:latin typeface="+mn-lt"/>
                <a:cs typeface="Arial" panose="020B0604020202020204" pitchFamily="34" charset="0"/>
              </a:rPr>
            </a:br>
            <a:endParaRPr lang="pl-PL" sz="2800" b="1" dirty="0">
              <a:solidFill>
                <a:srgbClr val="173A8C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86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61EA2A9-48C2-4312-5499-8CB5E35AB25B}"/>
              </a:ext>
            </a:extLst>
          </p:cNvPr>
          <p:cNvSpPr txBox="1">
            <a:spLocks/>
          </p:cNvSpPr>
          <p:nvPr/>
        </p:nvSpPr>
        <p:spPr>
          <a:xfrm>
            <a:off x="2594920" y="518985"/>
            <a:ext cx="56614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173A8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Harmonogram naborów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173A8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173A8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wniosków o dofinansowanie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173A8C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</a:b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173A8C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834" y="2175605"/>
            <a:ext cx="76611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</a:t>
            </a:r>
            <a:r>
              <a:rPr lang="pl-PL" b="1" dirty="0"/>
              <a:t>2024</a:t>
            </a:r>
            <a:r>
              <a:rPr lang="pl-PL" dirty="0"/>
              <a:t> roku zaplanowano </a:t>
            </a:r>
            <a:r>
              <a:rPr lang="pl-PL" b="1" dirty="0"/>
              <a:t>16 naborów </a:t>
            </a:r>
            <a:r>
              <a:rPr lang="pl-PL" dirty="0"/>
              <a:t>na kwotę </a:t>
            </a:r>
            <a:br>
              <a:rPr lang="pl-PL" dirty="0"/>
            </a:br>
            <a:r>
              <a:rPr lang="pl-PL" dirty="0"/>
              <a:t>241,6 mln zł, w tym w ramach:</a:t>
            </a:r>
          </a:p>
          <a:p>
            <a:r>
              <a:rPr lang="pl-PL" sz="2400" b="1" dirty="0"/>
              <a:t>Europejskiego Funduszu Rozwoju Regionalnego: </a:t>
            </a:r>
            <a:br>
              <a:rPr lang="pl-PL" sz="2400" b="1" dirty="0"/>
            </a:br>
            <a:r>
              <a:rPr lang="pl-PL" sz="2400" dirty="0"/>
              <a:t>7 naborów na kwotę 198,9 mln zł,</a:t>
            </a:r>
          </a:p>
          <a:p>
            <a:r>
              <a:rPr lang="pl-PL" sz="2400" b="1" dirty="0"/>
              <a:t>Europejskiego Funduszu Społecznego+: </a:t>
            </a:r>
            <a:br>
              <a:rPr lang="pl-PL" sz="2400" b="1" dirty="0"/>
            </a:br>
            <a:r>
              <a:rPr lang="pl-PL" sz="2400" dirty="0"/>
              <a:t>9 naborów na kwotę 42,7 mln zł.</a:t>
            </a:r>
          </a:p>
          <a:p>
            <a:pPr marL="0" indent="0">
              <a:buNone/>
            </a:pPr>
            <a:endParaRPr lang="pl-PL" sz="3500" dirty="0"/>
          </a:p>
        </p:txBody>
      </p:sp>
    </p:spTree>
    <p:extLst>
      <p:ext uri="{BB962C8B-B14F-4D97-AF65-F5344CB8AC3E}">
        <p14:creationId xmlns:p14="http://schemas.microsoft.com/office/powerpoint/2010/main" val="326976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688327D1-FC44-EFB0-C0F7-184CF3A3A4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501801"/>
              </p:ext>
            </p:extLst>
          </p:nvPr>
        </p:nvGraphicFramePr>
        <p:xfrm>
          <a:off x="435582" y="234890"/>
          <a:ext cx="10965586" cy="549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862">
                  <a:extLst>
                    <a:ext uri="{9D8B030D-6E8A-4147-A177-3AD203B41FA5}">
                      <a16:colId xmlns:a16="http://schemas.microsoft.com/office/drawing/2014/main" xmlns="" val="1164007819"/>
                    </a:ext>
                  </a:extLst>
                </a:gridCol>
                <a:gridCol w="4667309">
                  <a:extLst>
                    <a:ext uri="{9D8B030D-6E8A-4147-A177-3AD203B41FA5}">
                      <a16:colId xmlns:a16="http://schemas.microsoft.com/office/drawing/2014/main" xmlns="" val="2775565991"/>
                    </a:ext>
                  </a:extLst>
                </a:gridCol>
                <a:gridCol w="1327630">
                  <a:extLst>
                    <a:ext uri="{9D8B030D-6E8A-4147-A177-3AD203B41FA5}">
                      <a16:colId xmlns:a16="http://schemas.microsoft.com/office/drawing/2014/main" xmlns="" val="3697055209"/>
                    </a:ext>
                  </a:extLst>
                </a:gridCol>
                <a:gridCol w="2671785">
                  <a:extLst>
                    <a:ext uri="{9D8B030D-6E8A-4147-A177-3AD203B41FA5}">
                      <a16:colId xmlns:a16="http://schemas.microsoft.com/office/drawing/2014/main" xmlns="" val="2888212190"/>
                    </a:ext>
                  </a:extLst>
                </a:gridCol>
              </a:tblGrid>
              <a:tr h="796213">
                <a:tc>
                  <a:txBody>
                    <a:bodyPr/>
                    <a:lstStyle/>
                    <a:p>
                      <a:pPr algn="ctr"/>
                      <a:r>
                        <a:rPr kumimoji="0" lang="pl-PL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Działanie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 projektu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Alokacja UE</a:t>
                      </a:r>
                      <a:r>
                        <a:rPr kumimoji="0" lang="pl-PL" sz="1800" b="1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pl-PL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(PLN)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6552171"/>
                  </a:ext>
                </a:extLst>
              </a:tr>
              <a:tr h="364483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Badania i innowacje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 Rozwój usług B+R dla przedsiębiorstw – projekt grantowy.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17.07.2023-11.08.2023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9169181"/>
                  </a:ext>
                </a:extLst>
              </a:tr>
              <a:tr h="673867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Gospodarka odpadami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Systemy selektywnego zbierania odpadów komunalnych uwzględniające rozwiązania dotyczące zapobiegania powstawaniu odpadów lub ponowne użycie (PSZOK).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20 000 000,00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21.06.2023-19.09.2023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5738639"/>
                  </a:ext>
                </a:extLst>
              </a:tr>
              <a:tr h="391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 Aktywizacja zawodowa osób pozostających bez pracy zarejestrowanych w powiatowych urzędach pracy.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Instrumenty i usługi rynku pracy wynikające z ustawy z dnia 20 kwietnia 2004 r. o promocji zatrudnienia i instytucjach rynku pracy, z wyłączeniem robót publicznych.</a:t>
                      </a:r>
                    </a:p>
                    <a:p>
                      <a:endParaRPr lang="pl-PL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32 839 334,00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11.09.2023-19.09.2023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890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 Edukacja podstawowa i ponadpodstawowa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II. </a:t>
                      </a: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Programy pomocy stypendialnej dla uczniów zdolnych znajdujących się w niekorzystnej sytuacji społeczno-ekonomicznej.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2 700 000,00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28.06.2023-07.07.2023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942194"/>
                  </a:ext>
                </a:extLst>
              </a:tr>
              <a:tr h="327548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Kształcenie zawodowe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Programy pomocy stypendialnej dla uczniów zdolnych znajdujących się w niekorzystnej sytuacji społeczno-ekonomicznej.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3 500 000,00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28.06.2023-19.07.2023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6338612"/>
                  </a:ext>
                </a:extLst>
              </a:tr>
              <a:tr h="1530282">
                <a:tc>
                  <a:txBody>
                    <a:bodyPr/>
                    <a:lstStyle/>
                    <a:p>
                      <a:r>
                        <a:rPr lang="pl-PL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6.13 Usługi społeczne i zdrowotne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III. Rozwój (z zachowaniem zasady deinstytucjonalizacji) usług opiekuńczych, specjalistycznych usług opiekuńczych oraz usług zdrowotnych świadczonych w społeczności lokalnej w formach dziennych i całodobowych, w tym świadczonych w miejscu zamieszkania. </a:t>
                      </a:r>
                    </a:p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VI. Upowszechnianie transportu indywidualnego typu door-to-door dla osób z ograniczoną mobilnością jako wsparcie uzupełniające w ramach projektu dotyczącego usług społecznych.</a:t>
                      </a:r>
                      <a:endParaRPr lang="pl-PL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10 000 000,00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21.07.2023-02.08.2023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3262505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0979F449-7784-73C1-93AA-64C493BDF72A}"/>
              </a:ext>
            </a:extLst>
          </p:cNvPr>
          <p:cNvSpPr txBox="1"/>
          <p:nvPr/>
        </p:nvSpPr>
        <p:spPr>
          <a:xfrm>
            <a:off x="269489" y="5830861"/>
            <a:ext cx="267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173A8C"/>
                </a:solidFill>
                <a:cs typeface="Arial" panose="020B0604020202020204" pitchFamily="34" charset="0"/>
              </a:rPr>
              <a:t>Pierwsze nabory</a:t>
            </a:r>
          </a:p>
        </p:txBody>
      </p:sp>
    </p:spTree>
    <p:extLst>
      <p:ext uri="{BB962C8B-B14F-4D97-AF65-F5344CB8AC3E}">
        <p14:creationId xmlns:p14="http://schemas.microsoft.com/office/powerpoint/2010/main" val="112178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2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54" y="551067"/>
            <a:ext cx="3754466" cy="559160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65759"/>
            <a:ext cx="2488244" cy="60544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245" y="551067"/>
            <a:ext cx="2408525" cy="458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85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1814</Words>
  <Application>Microsoft Office PowerPoint</Application>
  <PresentationFormat>Panoramiczny</PresentationFormat>
  <Paragraphs>200</Paragraphs>
  <Slides>25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Ubuntu</vt:lpstr>
      <vt:lpstr>Wingdings</vt:lpstr>
      <vt:lpstr>Wingdings 2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Szczegółowy Opis Priorytetów  programu Fundusze Europejskie  dla Lubuskiego 2021-2027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Harmonogram naborów  wniosków o dofinansowanie  </vt:lpstr>
      <vt:lpstr>Harmonogram naborów  wniosków o dofinansowanie 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Cyruk Łukasz</dc:creator>
  <cp:lastModifiedBy>Siarkiewicz Paweł</cp:lastModifiedBy>
  <cp:revision>85</cp:revision>
  <cp:lastPrinted>2023-04-11T05:57:23Z</cp:lastPrinted>
  <dcterms:created xsi:type="dcterms:W3CDTF">2023-03-29T13:25:20Z</dcterms:created>
  <dcterms:modified xsi:type="dcterms:W3CDTF">2023-06-01T06:28:07Z</dcterms:modified>
</cp:coreProperties>
</file>