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87" r:id="rId3"/>
    <p:sldId id="288"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285" r:id="rId20"/>
    <p:sldId id="286"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76963" autoAdjust="0"/>
  </p:normalViewPr>
  <p:slideViewPr>
    <p:cSldViewPr snapToGrid="0">
      <p:cViewPr varScale="1">
        <p:scale>
          <a:sx n="90" d="100"/>
          <a:sy n="90" d="100"/>
        </p:scale>
        <p:origin x="1392" y="9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15/05/2023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ur-lex.europa.eu/legal-content/EN/TXT/?uri=celex:32021R1058"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ec.europa.eu/regional_policy/en/information/publications/brochures/2020/new-leipzig-charter-the-transformative-power-of-cities-for-the-common-good" TargetMode="External"/><Relationship Id="rId4" Type="http://schemas.openxmlformats.org/officeDocument/2006/relationships/hyperlink" Target="https://eur-lex.europa.eu/legal-content/EN/TXT/HTML/?uri=CELEX:32021R1060#d1e4590-159-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020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881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5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80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ahoma" panose="020B0604030504040204" pitchFamily="34" charset="0"/>
                <a:ea typeface="Calibri" panose="020F0502020204030204" pitchFamily="34" charset="0"/>
                <a:cs typeface="Tahoma" panose="020B0604030504040204" pitchFamily="34" charset="0"/>
              </a:rPr>
              <a:t>Capacity building events bring together urban authorities and managing authorities (Regional, national) to exchange information with each other and with the European Commission. Thematically, the events address the implementation of Article 11 and innovative actions across the EU, as well as horizontal and thematic policy issues related to Sustainable Urban Development (SUD). The events build upon the Urban Development Network activities of the 2014-2020 period, and will showcase the synergies between Cohesion policy, UIA/EUI-IA, URBACT IV and the Urban Agenda for the EU.</a:t>
            </a: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The capacity building events are designed in response to urban policy makers’ needs, identified in two ways:</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buFont typeface="Tahoma" panose="020B0604030504040204" pitchFamily="34" charset="0"/>
              <a:buChar char="-"/>
            </a:pPr>
            <a:r>
              <a:rPr lang="en-GB" sz="1800" dirty="0">
                <a:effectLst/>
                <a:latin typeface="Tahoma" panose="020B0604030504040204" pitchFamily="34" charset="0"/>
                <a:ea typeface="Calibri" panose="020F0502020204030204" pitchFamily="34" charset="0"/>
                <a:cs typeface="Tahoma" panose="020B0604030504040204" pitchFamily="34" charset="0"/>
              </a:rPr>
              <a:t>top-down through consultation between EUI, DG REGIO and EUI partners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buFont typeface="Tahoma" panose="020B0604030504040204" pitchFamily="34" charset="0"/>
              <a:buChar char="-"/>
            </a:pPr>
            <a:r>
              <a:rPr lang="en-GB" sz="1800" dirty="0">
                <a:effectLst/>
                <a:latin typeface="Tahoma" panose="020B0604030504040204" pitchFamily="34" charset="0"/>
                <a:ea typeface="Calibri" panose="020F0502020204030204" pitchFamily="34" charset="0"/>
                <a:cs typeface="Tahoma" panose="020B0604030504040204" pitchFamily="34" charset="0"/>
              </a:rPr>
              <a:t>bottom-up through surveys and needs’ analysis carried out in the context of the Knowledge Exchange and Sharing Platform and territorial impact survey results.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ahoma" panose="020B0604030504040204" pitchFamily="34" charset="0"/>
                <a:ea typeface="Calibri" panose="020F0502020204030204" pitchFamily="34" charset="0"/>
                <a:cs typeface="Tahoma" panose="020B0604030504040204" pitchFamily="34" charset="0"/>
              </a:rPr>
              <a:t>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en-GB" sz="1800" dirty="0">
                <a:effectLst/>
                <a:latin typeface="Tahoma" panose="020B0604030504040204" pitchFamily="34" charset="0"/>
                <a:ea typeface="Calibri" panose="020F0502020204030204" pitchFamily="34" charset="0"/>
              </a:rPr>
              <a:t>The objective of capacity building events is to provide a ‘space’ for exchange between cities interested or involved in the implementation of SUD strategies, other cities interested in integrated approaches, Managing Authorities (MAs) and other stakeholders to encourage networking, good practice exchange, and capacity building through sharing the lessons learned from others and training sessions.</a:t>
            </a: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650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35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05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400" b="1" dirty="0">
                <a:solidFill>
                  <a:srgbClr val="20A292"/>
                </a:solidFill>
                <a:latin typeface="Tahoma" panose="020B0604030504040204" pitchFamily="34" charset="0"/>
                <a:ea typeface="Tahoma" panose="020B0604030504040204" pitchFamily="34" charset="0"/>
                <a:cs typeface="Tahoma" panose="020B0604030504040204" pitchFamily="34" charset="0"/>
              </a:rPr>
              <a:t>Improved access to knowledge on integrated &amp; participatory approaches</a:t>
            </a:r>
          </a:p>
          <a:p>
            <a:pPr marL="342900" indent="-342900" algn="just">
              <a:spcBef>
                <a:spcPts val="600"/>
              </a:spcBef>
              <a:buBlip>
                <a:blip r:embed="rId3"/>
              </a:buBlip>
              <a:defRPr/>
            </a:pPr>
            <a:r>
              <a:rPr lang="en-GB" dirty="0">
                <a:solidFill>
                  <a:srgbClr val="0C114D"/>
                </a:solidFill>
                <a:latin typeface="Tahoma" panose="020B0604030504040204" pitchFamily="34" charset="0"/>
                <a:ea typeface="Tahoma" panose="020B0604030504040204" pitchFamily="34" charset="0"/>
                <a:cs typeface="Tahoma" panose="020B0604030504040204" pitchFamily="34" charset="0"/>
              </a:rPr>
              <a:t>URBACT cities as source of </a:t>
            </a:r>
            <a:r>
              <a:rPr lang="en-GB" b="1" dirty="0">
                <a:solidFill>
                  <a:srgbClr val="0C114D"/>
                </a:solidFill>
                <a:latin typeface="Tahoma" panose="020B0604030504040204" pitchFamily="34" charset="0"/>
                <a:ea typeface="Tahoma" panose="020B0604030504040204" pitchFamily="34" charset="0"/>
                <a:cs typeface="Tahoma" panose="020B0604030504040204" pitchFamily="34" charset="0"/>
              </a:rPr>
              <a:t>potential peers </a:t>
            </a:r>
            <a:r>
              <a:rPr lang="en-GB" dirty="0">
                <a:solidFill>
                  <a:srgbClr val="0C114D"/>
                </a:solidFill>
                <a:latin typeface="Tahoma" panose="020B0604030504040204" pitchFamily="34" charset="0"/>
                <a:ea typeface="Tahoma" panose="020B0604030504040204" pitchFamily="34" charset="0"/>
                <a:cs typeface="Tahoma" panose="020B0604030504040204" pitchFamily="34" charset="0"/>
              </a:rPr>
              <a:t>for EUI activities </a:t>
            </a:r>
          </a:p>
          <a:p>
            <a:pPr marL="342900" indent="-342900" algn="just">
              <a:spcBef>
                <a:spcPts val="600"/>
              </a:spcBef>
              <a:buBlip>
                <a:blip r:embed="rId3"/>
              </a:buBlip>
              <a:defRPr/>
            </a:pPr>
            <a:r>
              <a:rPr lang="en-GB" b="1" dirty="0">
                <a:solidFill>
                  <a:srgbClr val="0C114D"/>
                </a:solidFill>
                <a:latin typeface="Tahoma" panose="020B0604030504040204" pitchFamily="34" charset="0"/>
                <a:ea typeface="Tahoma" panose="020B0604030504040204" pitchFamily="34" charset="0"/>
                <a:cs typeface="Tahoma" panose="020B0604030504040204" pitchFamily="34" charset="0"/>
              </a:rPr>
              <a:t>Complementary activities for non-URBACT cities </a:t>
            </a:r>
            <a:r>
              <a:rPr lang="en-GB" dirty="0">
                <a:solidFill>
                  <a:srgbClr val="0C114D"/>
                </a:solidFill>
                <a:latin typeface="Tahoma" panose="020B0604030504040204" pitchFamily="34" charset="0"/>
                <a:ea typeface="Tahoma" panose="020B0604030504040204" pitchFamily="34" charset="0"/>
                <a:cs typeface="Tahoma" panose="020B0604030504040204" pitchFamily="34" charset="0"/>
              </a:rPr>
              <a:t>next to URBACT events (e.g. national schemes) </a:t>
            </a:r>
          </a:p>
          <a:p>
            <a:pPr marL="342900" indent="-342900" algn="just">
              <a:buChar char="•"/>
              <a:defRPr/>
            </a:pPr>
            <a:endParaRPr lang="en-GB" sz="1400" dirty="0">
              <a:solidFill>
                <a:srgbClr val="0C114D"/>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a:defRPr/>
            </a:pPr>
            <a:r>
              <a:rPr lang="en-GB" sz="1400" b="1" dirty="0">
                <a:solidFill>
                  <a:srgbClr val="20A292"/>
                </a:solidFill>
                <a:latin typeface="Tahoma" panose="020B0604030504040204" pitchFamily="34" charset="0"/>
                <a:ea typeface="Tahoma" panose="020B0604030504040204" pitchFamily="34" charset="0"/>
                <a:cs typeface="Tahoma" panose="020B0604030504040204" pitchFamily="34" charset="0"/>
              </a:rPr>
              <a:t>Improved support for developing &amp; sustaining partnerships</a:t>
            </a:r>
          </a:p>
          <a:p>
            <a:pPr marL="342900" indent="-342900" algn="just">
              <a:spcBef>
                <a:spcPts val="600"/>
              </a:spcBef>
              <a:buFont typeface="Arial"/>
              <a:buBlip>
                <a:blip r:embed="rId3"/>
              </a:buBlip>
              <a:defRPr/>
            </a:pPr>
            <a:r>
              <a:rPr lang="en-GB" dirty="0">
                <a:solidFill>
                  <a:srgbClr val="0C114D"/>
                </a:solidFill>
                <a:latin typeface="Tahoma" panose="020B0604030504040204" pitchFamily="34" charset="0"/>
                <a:ea typeface="Tahoma" panose="020B0604030504040204" pitchFamily="34" charset="0"/>
                <a:cs typeface="Tahoma" panose="020B0604030504040204" pitchFamily="34" charset="0"/>
              </a:rPr>
              <a:t>Supporting exchanges among cities </a:t>
            </a:r>
            <a:r>
              <a:rPr lang="en-GB" b="1" dirty="0">
                <a:solidFill>
                  <a:srgbClr val="0C114D"/>
                </a:solidFill>
                <a:latin typeface="Tahoma" panose="020B0604030504040204" pitchFamily="34" charset="0"/>
                <a:ea typeface="Tahoma" panose="020B0604030504040204" pitchFamily="34" charset="0"/>
                <a:cs typeface="Tahoma" panose="020B0604030504040204" pitchFamily="34" charset="0"/>
              </a:rPr>
              <a:t>before</a:t>
            </a:r>
            <a:r>
              <a:rPr lang="en-GB" dirty="0">
                <a:solidFill>
                  <a:srgbClr val="0C114D"/>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C114D"/>
                </a:solidFill>
                <a:latin typeface="Tahoma" panose="020B0604030504040204" pitchFamily="34" charset="0"/>
                <a:ea typeface="Tahoma" panose="020B0604030504040204" pitchFamily="34" charset="0"/>
                <a:cs typeface="Tahoma" panose="020B0604030504040204" pitchFamily="34" charset="0"/>
              </a:rPr>
              <a:t>creation of URBACT networks</a:t>
            </a:r>
            <a:endParaRPr lang="en-GB"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600"/>
              </a:spcBef>
              <a:buFont typeface="Arial"/>
              <a:buBlip>
                <a:blip r:embed="rId3"/>
              </a:buBlip>
              <a:defRPr/>
            </a:pPr>
            <a:r>
              <a:rPr lang="en-GB" dirty="0">
                <a:solidFill>
                  <a:srgbClr val="0C114D"/>
                </a:solidFill>
                <a:latin typeface="Tahoma" panose="020B0604030504040204" pitchFamily="34" charset="0"/>
                <a:ea typeface="Tahoma" panose="020B0604030504040204" pitchFamily="34" charset="0"/>
                <a:cs typeface="Tahoma" panose="020B0604030504040204" pitchFamily="34" charset="0"/>
              </a:rPr>
              <a:t>Supporting cities with any ongoing needs </a:t>
            </a:r>
            <a:r>
              <a:rPr lang="en-GB" b="1" dirty="0">
                <a:solidFill>
                  <a:srgbClr val="0C114D"/>
                </a:solidFill>
                <a:latin typeface="Tahoma" panose="020B0604030504040204" pitchFamily="34" charset="0"/>
                <a:ea typeface="Tahoma" panose="020B0604030504040204" pitchFamily="34" charset="0"/>
                <a:cs typeface="Tahoma" panose="020B0604030504040204" pitchFamily="34" charset="0"/>
              </a:rPr>
              <a:t>after the closure of an URBACT network</a:t>
            </a:r>
            <a:endParaRPr lang="en-GB" dirty="0">
              <a:solidFill>
                <a:srgbClr val="0C114D"/>
              </a:solidFill>
              <a:latin typeface="Tahoma" panose="020B0604030504040204" pitchFamily="34" charset="0"/>
              <a:ea typeface="Tahoma" panose="020B0604030504040204" pitchFamily="34" charset="0"/>
              <a:cs typeface="Tahoma" panose="020B0604030504040204" pitchFamily="34" charset="0"/>
            </a:endParaRPr>
          </a:p>
          <a:p>
            <a:pPr algn="just">
              <a:spcBef>
                <a:spcPts val="600"/>
              </a:spcBef>
              <a:defRPr/>
            </a:pPr>
            <a:endParaRPr lang="en-GB" sz="1400" dirty="0">
              <a:solidFill>
                <a:srgbClr val="0C114D"/>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a:defRPr/>
            </a:pPr>
            <a:r>
              <a:rPr lang="en-GB" sz="1400" b="1" dirty="0">
                <a:solidFill>
                  <a:srgbClr val="20A292"/>
                </a:solidFill>
                <a:latin typeface="Tahoma" panose="020B0604030504040204" pitchFamily="34" charset="0"/>
                <a:ea typeface="Tahoma" panose="020B0604030504040204" pitchFamily="34" charset="0"/>
                <a:cs typeface="Tahoma" panose="020B0604030504040204" pitchFamily="34" charset="0"/>
              </a:rPr>
              <a:t>A wider selection of intensity and methodological approaches for capacity building</a:t>
            </a:r>
          </a:p>
          <a:p>
            <a:pPr marL="342900" indent="-342900" algn="just">
              <a:spcBef>
                <a:spcPts val="600"/>
              </a:spcBef>
              <a:buBlip>
                <a:blip r:embed="rId3"/>
              </a:buBlip>
              <a:defRPr/>
            </a:pPr>
            <a:r>
              <a:rPr lang="en-GB" b="1" dirty="0">
                <a:solidFill>
                  <a:srgbClr val="0C114D"/>
                </a:solidFill>
                <a:latin typeface="Tahoma" panose="020B0604030504040204" pitchFamily="34" charset="0"/>
                <a:ea typeface="Tahoma" panose="020B0604030504040204" pitchFamily="34" charset="0"/>
                <a:cs typeface="Tahoma" panose="020B0604030504040204" pitchFamily="34" charset="0"/>
              </a:rPr>
              <a:t>Short-term activities </a:t>
            </a:r>
            <a:r>
              <a:rPr lang="en-GB" dirty="0">
                <a:solidFill>
                  <a:srgbClr val="0C114D"/>
                </a:solidFill>
                <a:latin typeface="Tahoma" panose="020B0604030504040204" pitchFamily="34" charset="0"/>
                <a:ea typeface="Tahoma" panose="020B0604030504040204" pitchFamily="34" charset="0"/>
                <a:cs typeface="Tahoma" panose="020B0604030504040204" pitchFamily="34" charset="0"/>
              </a:rPr>
              <a:t>(EUI) vs longer-term activities (URBACT)</a:t>
            </a:r>
          </a:p>
          <a:p>
            <a:pPr marL="342900" indent="-342900" algn="just">
              <a:spcBef>
                <a:spcPts val="600"/>
              </a:spcBef>
              <a:buBlip>
                <a:blip r:embed="rId3"/>
              </a:buBlip>
              <a:defRPr/>
            </a:pPr>
            <a:r>
              <a:rPr lang="en-GB" b="1" dirty="0">
                <a:solidFill>
                  <a:srgbClr val="0C114D"/>
                </a:solidFill>
                <a:latin typeface="Tahoma" panose="020B0604030504040204" pitchFamily="34" charset="0"/>
                <a:ea typeface="Tahoma" panose="020B0604030504040204" pitchFamily="34" charset="0"/>
                <a:cs typeface="Tahoma" panose="020B0604030504040204" pitchFamily="34" charset="0"/>
              </a:rPr>
              <a:t>Three new methodologies:</a:t>
            </a:r>
            <a:r>
              <a:rPr lang="en-GB" dirty="0">
                <a:solidFill>
                  <a:srgbClr val="0C114D"/>
                </a:solidFill>
                <a:latin typeface="Tahoma" panose="020B0604030504040204" pitchFamily="34" charset="0"/>
                <a:ea typeface="Tahoma" panose="020B0604030504040204" pitchFamily="34" charset="0"/>
                <a:cs typeface="Tahoma" panose="020B0604030504040204" pitchFamily="34" charset="0"/>
              </a:rPr>
              <a:t> one fixed (peer review), one flexible (city-to-city exchanges) plus events</a:t>
            </a:r>
          </a:p>
          <a:p>
            <a:pPr algn="just">
              <a:spcBef>
                <a:spcPts val="600"/>
              </a:spcBef>
              <a:defRPr/>
            </a:pPr>
            <a:endParaRPr lang="en-GB" sz="1400" b="1" dirty="0">
              <a:solidFill>
                <a:srgbClr val="8B8783"/>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a:defRPr/>
            </a:pPr>
            <a:r>
              <a:rPr lang="en-GB" sz="1400" b="1" dirty="0">
                <a:solidFill>
                  <a:srgbClr val="20A292"/>
                </a:solidFill>
                <a:latin typeface="Tahoma" panose="020B0604030504040204" pitchFamily="34" charset="0"/>
                <a:ea typeface="Tahoma" panose="020B0604030504040204" pitchFamily="34" charset="0"/>
                <a:cs typeface="Tahoma" panose="020B0604030504040204" pitchFamily="34" charset="0"/>
              </a:rPr>
              <a:t>Capacity building opportunities with a lower administrative burden</a:t>
            </a:r>
          </a:p>
          <a:p>
            <a:pPr marL="342900" indent="-342900" algn="just">
              <a:spcBef>
                <a:spcPts val="600"/>
              </a:spcBef>
              <a:buBlip>
                <a:blip r:embed="rId3"/>
              </a:buBlip>
              <a:defRPr/>
            </a:pPr>
            <a:r>
              <a:rPr lang="en-GB" b="1" dirty="0">
                <a:solidFill>
                  <a:srgbClr val="0C114D"/>
                </a:solidFill>
                <a:latin typeface="Tahoma" panose="020B0604030504040204" pitchFamily="34" charset="0"/>
                <a:ea typeface="Tahoma" panose="020B0604030504040204" pitchFamily="34" charset="0"/>
                <a:cs typeface="Tahoma" panose="020B0604030504040204" pitchFamily="34" charset="0"/>
              </a:rPr>
              <a:t>Simplified processes </a:t>
            </a:r>
            <a:r>
              <a:rPr lang="en-GB" dirty="0">
                <a:solidFill>
                  <a:srgbClr val="0C114D"/>
                </a:solidFill>
                <a:latin typeface="Tahoma" panose="020B0604030504040204" pitchFamily="34" charset="0"/>
                <a:ea typeface="Tahoma" panose="020B0604030504040204" pitchFamily="34" charset="0"/>
                <a:cs typeface="Tahoma" panose="020B0604030504040204" pitchFamily="34" charset="0"/>
              </a:rPr>
              <a:t>for application, reporting &amp; reimbursement of EUI activities</a:t>
            </a:r>
          </a:p>
          <a:p>
            <a:pPr marL="342900" indent="-342900" algn="just">
              <a:spcBef>
                <a:spcPts val="600"/>
              </a:spcBef>
              <a:buBlip>
                <a:blip r:embed="rId3"/>
              </a:buBlip>
              <a:defRPr/>
            </a:pPr>
            <a:r>
              <a:rPr lang="en-GB" b="1" dirty="0">
                <a:solidFill>
                  <a:srgbClr val="0C114D"/>
                </a:solidFill>
                <a:latin typeface="Tahoma" panose="020B0604030504040204" pitchFamily="34" charset="0"/>
                <a:ea typeface="Tahoma" panose="020B0604030504040204" pitchFamily="34" charset="0"/>
                <a:cs typeface="Tahoma" panose="020B0604030504040204" pitchFamily="34" charset="0"/>
              </a:rPr>
              <a:t>First steps </a:t>
            </a:r>
            <a:r>
              <a:rPr lang="en-GB" dirty="0">
                <a:solidFill>
                  <a:srgbClr val="0C114D"/>
                </a:solidFill>
                <a:latin typeface="Tahoma" panose="020B0604030504040204" pitchFamily="34" charset="0"/>
                <a:ea typeface="Tahoma" panose="020B0604030504040204" pitchFamily="34" charset="0"/>
                <a:cs typeface="Tahoma" panose="020B0604030504040204" pitchFamily="34" charset="0"/>
              </a:rPr>
              <a:t>for EU networking for newcomer cities</a:t>
            </a: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F0CB1-8A34-8A4F-8A6E-8BB08A91ECB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94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a:r>
              <a:rPr lang="en-GB" sz="2000" b="1" dirty="0">
                <a:solidFill>
                  <a:srgbClr val="1DA090"/>
                </a:solidFill>
                <a:latin typeface="Ubuntu" panose="020B0504030602030204" pitchFamily="34" charset="0"/>
                <a:ea typeface="Tahoma" panose="020B0604030504040204" pitchFamily="34" charset="0"/>
                <a:cs typeface="Tahoma" panose="020B0604030504040204" pitchFamily="34" charset="0"/>
              </a:rPr>
              <a:t>City-to-City Exchanges: </a:t>
            </a:r>
            <a:r>
              <a:rPr lang="en-GB" sz="2000" dirty="0">
                <a:solidFill>
                  <a:srgbClr val="1DA090"/>
                </a:solidFill>
                <a:latin typeface="Ubuntu" panose="020B0504030602030204" pitchFamily="34" charset="0"/>
                <a:ea typeface="Tahoma" panose="020B0604030504040204" pitchFamily="34" charset="0"/>
                <a:cs typeface="Tahoma" panose="020B0604030504040204" pitchFamily="34" charset="0"/>
              </a:rPr>
              <a:t>Call for applications</a:t>
            </a:r>
          </a:p>
          <a:p>
            <a:pPr lvl="1"/>
            <a:r>
              <a:rPr lang="en-GB" sz="2000" b="1" dirty="0">
                <a:solidFill>
                  <a:srgbClr val="0070C0"/>
                </a:solidFill>
                <a:latin typeface="Ubuntu" panose="020B0504030602030204" pitchFamily="34" charset="0"/>
                <a:ea typeface="Tahoma" panose="020B0604030504040204" pitchFamily="34" charset="0"/>
                <a:cs typeface="Tahoma" panose="020B0604030504040204" pitchFamily="34" charset="0"/>
              </a:rPr>
              <a:t>24 March </a:t>
            </a:r>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to 17 November (7.5 months)</a:t>
            </a:r>
          </a:p>
          <a:p>
            <a:pPr lvl="1"/>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Up to 100 exchanges to be supported in 2023</a:t>
            </a:r>
          </a:p>
          <a:p>
            <a:pPr lvl="1"/>
            <a:endParaRPr lang="en-GB" sz="1500" b="1"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lvl="1"/>
            <a:endParaRPr lang="en-GB" sz="1500" b="1"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lvl="1"/>
            <a:r>
              <a:rPr lang="en-GB" sz="2000" b="1" dirty="0">
                <a:solidFill>
                  <a:srgbClr val="1DA090"/>
                </a:solidFill>
                <a:latin typeface="Ubuntu" panose="020B0504030602030204" pitchFamily="34" charset="0"/>
                <a:ea typeface="Tahoma" panose="020B0604030504040204" pitchFamily="34" charset="0"/>
                <a:cs typeface="Tahoma" panose="020B0604030504040204" pitchFamily="34" charset="0"/>
              </a:rPr>
              <a:t>Peer Reviews: </a:t>
            </a:r>
            <a:r>
              <a:rPr lang="en-GB" sz="2000" dirty="0">
                <a:solidFill>
                  <a:srgbClr val="1DA090"/>
                </a:solidFill>
                <a:latin typeface="Ubuntu" panose="020B0504030602030204" pitchFamily="34" charset="0"/>
                <a:ea typeface="Tahoma" panose="020B0604030504040204" pitchFamily="34" charset="0"/>
                <a:cs typeface="Tahoma" panose="020B0604030504040204" pitchFamily="34" charset="0"/>
              </a:rPr>
              <a:t>Call for Cities under Review</a:t>
            </a:r>
          </a:p>
          <a:p>
            <a:pPr lvl="1"/>
            <a:r>
              <a:rPr lang="en-GB" sz="2000" b="1" dirty="0">
                <a:solidFill>
                  <a:srgbClr val="0070C0"/>
                </a:solidFill>
                <a:latin typeface="Ubuntu" panose="020B0504030602030204" pitchFamily="34" charset="0"/>
                <a:ea typeface="Tahoma" panose="020B0604030504040204" pitchFamily="34" charset="0"/>
                <a:cs typeface="Tahoma" panose="020B0604030504040204" pitchFamily="34" charset="0"/>
              </a:rPr>
              <a:t>24 March </a:t>
            </a:r>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to 19 May (8 weeks)</a:t>
            </a:r>
          </a:p>
          <a:p>
            <a:pPr lvl="1"/>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9-12 cities to be identified for 3 events in October-December 2023</a:t>
            </a:r>
          </a:p>
          <a:p>
            <a:pPr lvl="1"/>
            <a:endParaRPr lang="en-GB" sz="15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lvl="1"/>
            <a:endParaRPr lang="en-GB" sz="15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lvl="1"/>
            <a:r>
              <a:rPr lang="en-GB" sz="2000" b="1" dirty="0">
                <a:solidFill>
                  <a:srgbClr val="1DA090"/>
                </a:solidFill>
                <a:latin typeface="Ubuntu" panose="020B0504030602030204" pitchFamily="34" charset="0"/>
                <a:ea typeface="Tahoma" panose="020B0604030504040204" pitchFamily="34" charset="0"/>
                <a:cs typeface="Tahoma" panose="020B0604030504040204" pitchFamily="34" charset="0"/>
              </a:rPr>
              <a:t>Peer Reviews: </a:t>
            </a:r>
            <a:r>
              <a:rPr lang="en-GB" sz="2000" dirty="0">
                <a:solidFill>
                  <a:srgbClr val="1DA090"/>
                </a:solidFill>
                <a:latin typeface="Ubuntu" panose="020B0504030602030204" pitchFamily="34" charset="0"/>
                <a:ea typeface="Tahoma" panose="020B0604030504040204" pitchFamily="34" charset="0"/>
                <a:cs typeface="Tahoma" panose="020B0604030504040204" pitchFamily="34" charset="0"/>
              </a:rPr>
              <a:t>Call for Peers for Peer Review in Thessaloniki, end-June</a:t>
            </a:r>
          </a:p>
          <a:p>
            <a:pPr lvl="1"/>
            <a:r>
              <a:rPr lang="en-GB" sz="2000" b="1" dirty="0">
                <a:solidFill>
                  <a:srgbClr val="0070C0"/>
                </a:solidFill>
                <a:latin typeface="Ubuntu" panose="020B0504030602030204" pitchFamily="34" charset="0"/>
                <a:ea typeface="Tahoma" panose="020B0604030504040204" pitchFamily="34" charset="0"/>
                <a:cs typeface="Tahoma" panose="020B0604030504040204" pitchFamily="34" charset="0"/>
              </a:rPr>
              <a:t>By 31 March </a:t>
            </a:r>
            <a:r>
              <a:rPr lang="en-GB" sz="2000" dirty="0">
                <a:solidFill>
                  <a:srgbClr val="1F3864"/>
                </a:solidFill>
                <a:latin typeface="Ubuntu" panose="020B0504030602030204" pitchFamily="34" charset="0"/>
                <a:cs typeface="Times New Roman" panose="02020603050405020304" pitchFamily="18" charset="0"/>
              </a:rPr>
              <a:t>to 30 April (TBC – minimum 4 weeks)</a:t>
            </a:r>
          </a:p>
          <a:p>
            <a:pPr lvl="1"/>
            <a:endParaRPr lang="en-GB" sz="15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lvl="1"/>
            <a:endParaRPr lang="en-GB" sz="15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lvl="1"/>
            <a:r>
              <a:rPr lang="en-GB" sz="2000" b="1" dirty="0">
                <a:solidFill>
                  <a:srgbClr val="1DA090"/>
                </a:solidFill>
                <a:latin typeface="Ubuntu" panose="020B0504030602030204" pitchFamily="34" charset="0"/>
                <a:ea typeface="Tahoma" panose="020B0604030504040204" pitchFamily="34" charset="0"/>
                <a:cs typeface="Tahoma" panose="020B0604030504040204" pitchFamily="34" charset="0"/>
              </a:rPr>
              <a:t>Events: </a:t>
            </a:r>
          </a:p>
          <a:p>
            <a:pPr lvl="1"/>
            <a:r>
              <a:rPr lang="en-GB" sz="2000" b="1" dirty="0">
                <a:solidFill>
                  <a:srgbClr val="0070C0"/>
                </a:solidFill>
                <a:latin typeface="Ubuntu" panose="020B0504030602030204" pitchFamily="34" charset="0"/>
                <a:ea typeface="Tahoma" panose="020B0604030504040204" pitchFamily="34" charset="0"/>
                <a:cs typeface="Tahoma" panose="020B0604030504040204" pitchFamily="34" charset="0"/>
              </a:rPr>
              <a:t>End-May: </a:t>
            </a:r>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Delivering high-quality urban CLLD, </a:t>
            </a:r>
            <a:r>
              <a:rPr lang="en-GB" sz="2000" i="1" dirty="0">
                <a:solidFill>
                  <a:schemeClr val="tx2"/>
                </a:solidFill>
                <a:latin typeface="Ubuntu" panose="020B0504030602030204" pitchFamily="34" charset="0"/>
                <a:ea typeface="Tahoma" panose="020B0604030504040204" pitchFamily="34" charset="0"/>
                <a:cs typeface="Tahoma" panose="020B0604030504040204" pitchFamily="34" charset="0"/>
              </a:rPr>
              <a:t>Timisoara, Romania</a:t>
            </a:r>
          </a:p>
          <a:p>
            <a:pPr marL="449580"/>
            <a:r>
              <a:rPr lang="en-GB" sz="2000" b="1" dirty="0">
                <a:solidFill>
                  <a:srgbClr val="0070C0"/>
                </a:solidFill>
                <a:latin typeface="Ubuntu" panose="020B0504030602030204" pitchFamily="34" charset="0"/>
                <a:ea typeface="Tahoma" panose="020B0604030504040204" pitchFamily="34" charset="0"/>
                <a:cs typeface="Tahoma" panose="020B0604030504040204" pitchFamily="34" charset="0"/>
              </a:rPr>
              <a:t>June: </a:t>
            </a:r>
            <a:r>
              <a:rPr lang="en-GB" sz="2000" dirty="0">
                <a:solidFill>
                  <a:srgbClr val="002060"/>
                </a:solidFill>
                <a:latin typeface="Ubuntu" panose="020B0504030602030204" pitchFamily="34" charset="0"/>
                <a:ea typeface="Tahoma" panose="020B0604030504040204" pitchFamily="34" charset="0"/>
                <a:cs typeface="Tahoma" panose="020B0604030504040204" pitchFamily="34" charset="0"/>
              </a:rPr>
              <a:t>Supporting an integrated approach to urban innovation, </a:t>
            </a:r>
            <a:r>
              <a:rPr lang="en-GB" sz="2000" i="1" dirty="0">
                <a:solidFill>
                  <a:schemeClr val="tx2"/>
                </a:solidFill>
                <a:latin typeface="Ubuntu" panose="020B0504030602030204" pitchFamily="34" charset="0"/>
                <a:ea typeface="Tahoma" panose="020B0604030504040204" pitchFamily="34" charset="0"/>
                <a:cs typeface="Tahoma" panose="020B0604030504040204" pitchFamily="34" charset="0"/>
              </a:rPr>
              <a:t>location TBC</a:t>
            </a:r>
            <a:endParaRPr lang="en-GB" sz="2000" b="1" dirty="0">
              <a:solidFill>
                <a:srgbClr val="0070C0"/>
              </a:solidFill>
              <a:latin typeface="Ubuntu" panose="020B0504030602030204" pitchFamily="34" charset="0"/>
              <a:ea typeface="Tahoma" panose="020B0604030504040204" pitchFamily="34" charset="0"/>
              <a:cs typeface="Tahoma" panose="020B0604030504040204" pitchFamily="34" charset="0"/>
            </a:endParaRPr>
          </a:p>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6154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GB" sz="1800" dirty="0">
                <a:effectLst/>
                <a:latin typeface="Tahoma" panose="020B0604030504040204" pitchFamily="34" charset="0"/>
                <a:ea typeface="Calibri" panose="020F0502020204030204" pitchFamily="34" charset="0"/>
                <a:cs typeface="Tahoma" panose="020B0604030504040204" pitchFamily="34" charset="0"/>
              </a:rPr>
              <a:t>Sustainable Urban Development within Cohesion Policy should be primarily understood in the context of Article 11 of the European Regional Development Fund (ERDF)/Cohesion Fund (CF) Regulation, in conjunction with Article 28 (</a:t>
            </a:r>
            <a:r>
              <a:rPr lang="en-GB" sz="1800" i="1" dirty="0">
                <a:effectLst/>
                <a:latin typeface="Tahoma" panose="020B0604030504040204" pitchFamily="34" charset="0"/>
                <a:ea typeface="Calibri" panose="020F0502020204030204" pitchFamily="34" charset="0"/>
                <a:cs typeface="Tahoma" panose="020B0604030504040204" pitchFamily="34" charset="0"/>
              </a:rPr>
              <a:t>Integrated territorial development</a:t>
            </a:r>
            <a:r>
              <a:rPr lang="en-GB" sz="1800" dirty="0">
                <a:effectLst/>
                <a:latin typeface="Tahoma" panose="020B0604030504040204" pitchFamily="34" charset="0"/>
                <a:ea typeface="Calibri" panose="020F0502020204030204" pitchFamily="34" charset="0"/>
                <a:cs typeface="Tahoma" panose="020B0604030504040204" pitchFamily="34" charset="0"/>
              </a:rPr>
              <a:t>) and Article 29 (</a:t>
            </a:r>
            <a:r>
              <a:rPr lang="en-GB" sz="1800" i="1" dirty="0">
                <a:effectLst/>
                <a:latin typeface="Tahoma" panose="020B0604030504040204" pitchFamily="34" charset="0"/>
                <a:ea typeface="Calibri" panose="020F0502020204030204" pitchFamily="34" charset="0"/>
                <a:cs typeface="Tahoma" panose="020B0604030504040204" pitchFamily="34" charset="0"/>
              </a:rPr>
              <a:t>Territorial strategies</a:t>
            </a:r>
            <a:r>
              <a:rPr lang="en-GB" sz="1800" dirty="0">
                <a:effectLst/>
                <a:latin typeface="Tahoma" panose="020B0604030504040204" pitchFamily="34" charset="0"/>
                <a:ea typeface="Calibri" panose="020F0502020204030204" pitchFamily="34" charset="0"/>
                <a:cs typeface="Tahoma" panose="020B0604030504040204" pitchFamily="34" charset="0"/>
              </a:rPr>
              <a:t>) of the Common Provisions Regulation. Article 11 provides the regulatory framework for urban authorities to design and implement SUD strategies, and to be involved as decision makers in project design and selection. Building the capacities of urban authorities on these challenges is key to ensuring that SUD strategies and the related ERDF investments (minimum 8% of ERDF resources in each EU Member State) deliver good results.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dirty="0">
                <a:effectLst/>
                <a:latin typeface="Tahoma" panose="020B0604030504040204" pitchFamily="34" charset="0"/>
                <a:ea typeface="Calibri" panose="020F0502020204030204" pitchFamily="34" charset="0"/>
                <a:cs typeface="Tahoma" panose="020B0604030504040204" pitchFamily="34" charset="0"/>
              </a:rPr>
              <a:t>Sustainable Urban Development is also defined in the context of the New Leipzig Charter which highlights that, to achieve just, green, and productive cities, it is necessary to establish integrated and sustainable urban development strategies and ensure their implementation for the city as a whole, from its functional areas to its neighbourhoods.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pPr algn="just">
              <a:spcBef>
                <a:spcPts val="1200"/>
              </a:spcBef>
              <a:spcAft>
                <a:spcPts val="1200"/>
              </a:spcAft>
            </a:pPr>
            <a:r>
              <a:rPr lang="en-US" sz="1800" dirty="0">
                <a:effectLst/>
                <a:latin typeface="Tahoma" panose="020B0604030504040204" pitchFamily="34" charset="0"/>
                <a:ea typeface="Calibri" panose="020F0502020204030204" pitchFamily="34" charset="0"/>
                <a:cs typeface="Tahoma" panose="020B0604030504040204" pitchFamily="34" charset="0"/>
              </a:rPr>
              <a:t>Article 11 of </a:t>
            </a:r>
            <a:r>
              <a:rPr lang="en-US" sz="1800" u="sng" dirty="0">
                <a:solidFill>
                  <a:srgbClr val="0563C1"/>
                </a:solidFill>
                <a:effectLst/>
                <a:latin typeface="Tahoma" panose="020B0604030504040204" pitchFamily="34" charset="0"/>
                <a:ea typeface="Calibri" panose="020F0502020204030204" pitchFamily="34" charset="0"/>
                <a:cs typeface="Tahoma" panose="020B0604030504040204" pitchFamily="34" charset="0"/>
                <a:hlinkClick r:id="rId3"/>
              </a:rPr>
              <a:t>Regulation (EU) 2021/1058 </a:t>
            </a:r>
            <a:r>
              <a:rPr lang="en-US" sz="1800" dirty="0">
                <a:effectLst/>
                <a:latin typeface="Tahoma" panose="020B0604030504040204" pitchFamily="34" charset="0"/>
                <a:ea typeface="Calibri" panose="020F0502020204030204" pitchFamily="34" charset="0"/>
                <a:cs typeface="Tahoma" panose="020B0604030504040204" pitchFamily="34" charset="0"/>
              </a:rPr>
              <a:t>of the European Parliament and of the Council of 24 June 2021: "To address economic, environmental, climate, demographic and social challenges, the ERDF shall support integrated territorial development based on territorial or community-led local development strategies (…) that are focused on urban areas, including functional urban areas (‘sustainable urban development’)".</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en-GB" sz="18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dirty="0">
                <a:effectLst/>
                <a:latin typeface="Tahoma" panose="020B0604030504040204" pitchFamily="34" charset="0"/>
                <a:ea typeface="Calibri" panose="020F0502020204030204" pitchFamily="34" charset="0"/>
                <a:cs typeface="Times New Roman" panose="02020603050405020304" pitchFamily="18" charset="0"/>
              </a:rPr>
              <a:t>Article 28 and Article 29 of </a:t>
            </a:r>
            <a:r>
              <a:rPr lang="en-US" sz="1800" u="sng" dirty="0">
                <a:solidFill>
                  <a:srgbClr val="0563C1"/>
                </a:solidFill>
                <a:effectLst/>
                <a:latin typeface="Tahoma" panose="020B0604030504040204" pitchFamily="34" charset="0"/>
                <a:ea typeface="Calibri" panose="020F0502020204030204" pitchFamily="34" charset="0"/>
                <a:cs typeface="Times New Roman" panose="02020603050405020304" pitchFamily="18" charset="0"/>
                <a:hlinkClick r:id="rId4"/>
              </a:rPr>
              <a:t>R</a:t>
            </a:r>
            <a:r>
              <a:rPr lang="en-GB" sz="1800" u="sng" dirty="0" err="1">
                <a:solidFill>
                  <a:srgbClr val="0563C1"/>
                </a:solidFill>
                <a:effectLst/>
                <a:latin typeface="Tahoma" panose="020B0604030504040204" pitchFamily="34" charset="0"/>
                <a:ea typeface="Calibri" panose="020F0502020204030204" pitchFamily="34" charset="0"/>
                <a:cs typeface="Times New Roman" panose="02020603050405020304" pitchFamily="18" charset="0"/>
                <a:hlinkClick r:id="rId4"/>
              </a:rPr>
              <a:t>egulation</a:t>
            </a:r>
            <a:r>
              <a:rPr lang="en-GB" sz="1800" u="sng" dirty="0">
                <a:solidFill>
                  <a:srgbClr val="0563C1"/>
                </a:solidFill>
                <a:effectLst/>
                <a:latin typeface="Tahoma" panose="020B0604030504040204" pitchFamily="34" charset="0"/>
                <a:ea typeface="Calibri" panose="020F0502020204030204" pitchFamily="34" charset="0"/>
                <a:cs typeface="Times New Roman" panose="02020603050405020304" pitchFamily="18" charset="0"/>
                <a:hlinkClick r:id="rId4"/>
              </a:rPr>
              <a:t> (EU) </a:t>
            </a:r>
            <a:r>
              <a:rPr lang="en-US" sz="1800" u="sng" dirty="0">
                <a:solidFill>
                  <a:srgbClr val="0563C1"/>
                </a:solidFill>
                <a:effectLst/>
                <a:latin typeface="Tahoma" panose="020B0604030504040204" pitchFamily="34" charset="0"/>
                <a:ea typeface="Calibri" panose="020F0502020204030204" pitchFamily="34" charset="0"/>
                <a:cs typeface="Times New Roman" panose="02020603050405020304" pitchFamily="18" charset="0"/>
                <a:hlinkClick r:id="rId4"/>
              </a:rPr>
              <a:t>2021/1060</a:t>
            </a:r>
            <a:r>
              <a:rPr lang="en-GB" sz="1800" dirty="0">
                <a:effectLst/>
                <a:latin typeface="Tahoma" panose="020B0604030504040204" pitchFamily="34" charset="0"/>
                <a:ea typeface="Calibri" panose="020F0502020204030204" pitchFamily="34" charset="0"/>
                <a:cs typeface="Times New Roman" panose="02020603050405020304" pitchFamily="18" charset="0"/>
              </a:rPr>
              <a:t> of the European Parliament and of the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of 24 June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u="sng" dirty="0">
                <a:solidFill>
                  <a:srgbClr val="0563C1"/>
                </a:solidFill>
                <a:effectLst/>
                <a:latin typeface="Tahoma" panose="020B0604030504040204" pitchFamily="34" charset="0"/>
                <a:ea typeface="Calibri" panose="020F0502020204030204" pitchFamily="34" charset="0"/>
                <a:cs typeface="Times New Roman" panose="02020603050405020304" pitchFamily="18" charset="0"/>
                <a:hlinkClick r:id="rId5"/>
              </a:rPr>
              <a:t>New Leipzig Charter- The transformative power of cities for the common good</a:t>
            </a:r>
            <a:r>
              <a:rPr lang="en-US" sz="1800" dirty="0">
                <a:effectLst/>
                <a:latin typeface="Tahoma" panose="020B0604030504040204" pitchFamily="34" charset="0"/>
                <a:ea typeface="Calibri" panose="020F0502020204030204" pitchFamily="34" charset="0"/>
                <a:cs typeface="Times New Roman" panose="02020603050405020304" pitchFamily="18" charset="0"/>
              </a:rPr>
              <a:t> (europa.eu)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27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182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b="1" dirty="0">
                <a:effectLst/>
                <a:latin typeface="Tahoma" panose="020B0604030504040204" pitchFamily="34" charset="0"/>
                <a:ea typeface="Calibri" panose="020F0502020204030204" pitchFamily="34" charset="0"/>
                <a:cs typeface="Times New Roman" panose="02020603050405020304" pitchFamily="18" charset="0"/>
              </a:rPr>
              <a:t>City-to-city exchanges </a:t>
            </a:r>
          </a:p>
          <a:p>
            <a:pPr marL="800100" lvl="1" indent="-342900">
              <a:buFont typeface="Wingdings" panose="05000000000000000000" pitchFamily="2" charset="2"/>
              <a:buChar char="Ø"/>
            </a:pPr>
            <a:r>
              <a:rPr lang="en-GB" sz="1800" dirty="0">
                <a:effectLst/>
              </a:rPr>
              <a:t>In-person visits with online follo</a:t>
            </a:r>
            <a:r>
              <a:rPr lang="en-GB" sz="2800" dirty="0"/>
              <a:t>w-up option</a:t>
            </a:r>
            <a:endParaRPr lang="en-GB" sz="1800" dirty="0">
              <a:effectLst/>
            </a:endParaRPr>
          </a:p>
          <a:p>
            <a:pPr marL="800100" lvl="1" indent="-342900">
              <a:buFont typeface="Wingdings" panose="05000000000000000000" pitchFamily="2" charset="2"/>
              <a:buChar char="Ø"/>
            </a:pPr>
            <a:r>
              <a:rPr lang="en-GB" sz="2800" dirty="0"/>
              <a:t>A</a:t>
            </a:r>
            <a:r>
              <a:rPr lang="en-GB" sz="1800" dirty="0">
                <a:effectLst/>
              </a:rPr>
              <a:t>pplicant + 1 or 2 peers </a:t>
            </a:r>
          </a:p>
          <a:p>
            <a:pPr marL="800100" lvl="1" indent="-342900">
              <a:buFont typeface="Wingdings" panose="05000000000000000000" pitchFamily="2" charset="2"/>
              <a:buChar char="Ø"/>
            </a:pPr>
            <a:r>
              <a:rPr lang="en-GB" sz="1800" dirty="0">
                <a:effectLst/>
              </a:rPr>
              <a:t>Tackling implementation challenges identified by applicant</a:t>
            </a:r>
          </a:p>
          <a:p>
            <a:pPr marL="800100" lvl="1" indent="-342900">
              <a:buFont typeface="Wingdings" panose="05000000000000000000" pitchFamily="2" charset="2"/>
              <a:buChar char="Ø"/>
            </a:pPr>
            <a:r>
              <a:rPr lang="en-GB" sz="2800" dirty="0"/>
              <a:t>Involving urban authorities, plus stakeholders when justified</a:t>
            </a:r>
            <a:endParaRPr lang="en-GB" sz="1800" dirty="0">
              <a:effectLst/>
            </a:endParaRPr>
          </a:p>
          <a:p>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b="1" dirty="0">
                <a:effectLst/>
                <a:latin typeface="Tahoma" panose="020B0604030504040204" pitchFamily="34" charset="0"/>
                <a:ea typeface="Calibri" panose="020F0502020204030204" pitchFamily="34" charset="0"/>
                <a:cs typeface="Times New Roman" panose="02020603050405020304" pitchFamily="18" charset="0"/>
              </a:rPr>
              <a:t>Peer reviews</a:t>
            </a:r>
          </a:p>
          <a:p>
            <a:pPr marL="800100" lvl="1" indent="-342900">
              <a:buFont typeface="Wingdings" panose="05000000000000000000" pitchFamily="2" charset="2"/>
              <a:buChar char="Ø"/>
            </a:pPr>
            <a:r>
              <a:rPr lang="en-GB" sz="1800" dirty="0"/>
              <a:t>3-5 SUD strategies reviewed together</a:t>
            </a:r>
          </a:p>
          <a:p>
            <a:pPr marL="800100" lvl="1" indent="-342900">
              <a:buFont typeface="Wingdings" panose="05000000000000000000" pitchFamily="2" charset="2"/>
              <a:buChar char="Ø"/>
            </a:pPr>
            <a:r>
              <a:rPr lang="en-GB" sz="2800" dirty="0"/>
              <a:t>City under review paired with ca. 4 peers </a:t>
            </a:r>
          </a:p>
          <a:p>
            <a:pPr marL="800100" lvl="1" indent="-342900">
              <a:buFont typeface="Wingdings" panose="05000000000000000000" pitchFamily="2" charset="2"/>
              <a:buChar char="Ø"/>
            </a:pPr>
            <a:r>
              <a:rPr lang="en-GB" sz="2800" dirty="0"/>
              <a:t>2-day event with structured preparation</a:t>
            </a:r>
            <a:endParaRPr lang="en-GB" sz="1800" dirty="0"/>
          </a:p>
          <a:p>
            <a:pPr marL="800100" lvl="1" indent="-342900">
              <a:buFont typeface="Wingdings" panose="05000000000000000000" pitchFamily="2" charset="2"/>
              <a:buChar char="Ø"/>
            </a:pPr>
            <a:r>
              <a:rPr lang="en-GB" sz="1800" dirty="0"/>
              <a:t>Organised at different scales: EU-wide, multi-country or country-specific</a:t>
            </a:r>
          </a:p>
          <a:p>
            <a:pPr marL="800100" lvl="1" indent="-342900">
              <a:buFont typeface="Wingdings" panose="05000000000000000000" pitchFamily="2" charset="2"/>
              <a:buChar char="Ø"/>
            </a:pPr>
            <a:r>
              <a:rPr lang="en-GB" sz="2800" dirty="0"/>
              <a:t>Involving urban authorities, plus stakeholders when justified</a:t>
            </a:r>
            <a:endParaRPr lang="en-GB" sz="1800" dirty="0">
              <a:effectLst/>
            </a:endParaRPr>
          </a:p>
          <a:p>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b="1" dirty="0">
                <a:effectLst/>
                <a:latin typeface="Tahoma" panose="020B0604030504040204" pitchFamily="34" charset="0"/>
                <a:ea typeface="Calibri" panose="020F0502020204030204" pitchFamily="34" charset="0"/>
                <a:cs typeface="Times New Roman" panose="02020603050405020304" pitchFamily="18" charset="0"/>
              </a:rPr>
              <a:t>Capacity building events</a:t>
            </a:r>
          </a:p>
          <a:p>
            <a:pPr marL="800100" lvl="1" indent="-342900">
              <a:buFont typeface="Wingdings" panose="05000000000000000000" pitchFamily="2" charset="2"/>
              <a:buChar char="Ø"/>
            </a:pPr>
            <a:r>
              <a:rPr lang="en-GB" sz="2800" dirty="0"/>
              <a:t>Tackling </a:t>
            </a:r>
            <a:r>
              <a:rPr lang="en-GB" sz="1800" dirty="0">
                <a:effectLst/>
              </a:rPr>
              <a:t>implementation of Article 11 and synergies between Cohesion policy, UIA/EUI-Innovative Actions</a:t>
            </a:r>
            <a:r>
              <a:rPr lang="en-GB" sz="1800" dirty="0"/>
              <a:t>, URBACT </a:t>
            </a:r>
            <a:r>
              <a:rPr lang="en-GB" sz="1800" dirty="0">
                <a:effectLst/>
              </a:rPr>
              <a:t>IV and the Urban Agenda for the EU</a:t>
            </a:r>
          </a:p>
          <a:p>
            <a:pPr marL="800100" lvl="1" indent="-342900">
              <a:buFont typeface="Wingdings" panose="05000000000000000000" pitchFamily="2" charset="2"/>
              <a:buChar char="Ø"/>
            </a:pPr>
            <a:r>
              <a:rPr lang="en-GB" sz="1800" dirty="0">
                <a:effectLst/>
              </a:rPr>
              <a:t>Organised in various formats (seminars, workshops, trainings) and at different scales (EU-wide, multi-country, or country-specific), mixing expert-led and peer learning</a:t>
            </a:r>
          </a:p>
          <a:p>
            <a:pPr marL="800100" lvl="1" indent="-342900">
              <a:buFont typeface="Wingdings" panose="05000000000000000000" pitchFamily="2" charset="2"/>
              <a:buChar char="Ø"/>
            </a:pPr>
            <a:r>
              <a:rPr lang="en-GB" sz="1800" dirty="0">
                <a:effectLst/>
              </a:rPr>
              <a:t>Involving urban authorities, managing authorities, European Commission and stakeholders when justified</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02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976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99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64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32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70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193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9.sv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7.svg"/><Relationship Id="rId10" Type="http://schemas.openxmlformats.org/officeDocument/2006/relationships/image" Target="../media/image26.png"/><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6.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pPr lvl="0">
              <a:spcBef>
                <a:spcPts val="0"/>
              </a:spcBef>
            </a:pPr>
            <a:r>
              <a:rPr lang="en-US" b="1" dirty="0">
                <a:solidFill>
                  <a:srgbClr val="FFC000"/>
                </a:solidFill>
                <a:latin typeface="Ubuntu" panose="020B0504030602030204" pitchFamily="34" charset="0"/>
                <a:ea typeface="Tahoma" panose="020B0604030504040204" pitchFamily="34" charset="0"/>
                <a:cs typeface="Tahoma" panose="020B0604030504040204" pitchFamily="34" charset="0"/>
              </a:rPr>
              <a:t>European Urban Initiative: </a:t>
            </a:r>
            <a:br>
              <a:rPr lang="en-US" b="1" dirty="0">
                <a:solidFill>
                  <a:srgbClr val="FFC000"/>
                </a:solidFill>
                <a:latin typeface="Ubuntu" panose="020B0504030602030204" pitchFamily="34" charset="0"/>
                <a:ea typeface="Tahoma" panose="020B0604030504040204" pitchFamily="34" charset="0"/>
                <a:cs typeface="Tahoma" panose="020B0604030504040204" pitchFamily="34" charset="0"/>
              </a:rPr>
            </a:br>
            <a:r>
              <a:rPr lang="en-US" b="1" dirty="0">
                <a:solidFill>
                  <a:srgbClr val="FFC000"/>
                </a:solidFill>
                <a:latin typeface="Ubuntu" panose="020B0504030602030204" pitchFamily="34" charset="0"/>
                <a:ea typeface="Tahoma" panose="020B0604030504040204" pitchFamily="34" charset="0"/>
                <a:cs typeface="Tahoma" panose="020B0604030504040204" pitchFamily="34" charset="0"/>
              </a:rPr>
              <a:t>Capacity </a:t>
            </a:r>
            <a:r>
              <a:rPr lang="en-US" b="1" dirty="0" smtClean="0">
                <a:solidFill>
                  <a:srgbClr val="FFC000"/>
                </a:solidFill>
                <a:latin typeface="Ubuntu" panose="020B0504030602030204" pitchFamily="34" charset="0"/>
                <a:ea typeface="Tahoma" panose="020B0604030504040204" pitchFamily="34" charset="0"/>
                <a:cs typeface="Tahoma" panose="020B0604030504040204" pitchFamily="34" charset="0"/>
              </a:rPr>
              <a:t>Building</a:t>
            </a:r>
            <a:r>
              <a:rPr lang="en-US" b="1" dirty="0">
                <a:solidFill>
                  <a:srgbClr val="FFC000"/>
                </a:solidFill>
                <a:latin typeface="Ubuntu" panose="020B0504030602030204" pitchFamily="34" charset="0"/>
                <a:ea typeface="Tahoma" panose="020B0604030504040204" pitchFamily="34" charset="0"/>
                <a:cs typeface="Tahoma" panose="020B0604030504040204" pitchFamily="34" charset="0"/>
              </a:rPr>
              <a:t/>
            </a:r>
            <a:br>
              <a:rPr lang="en-US" b="1" dirty="0">
                <a:solidFill>
                  <a:srgbClr val="FFC000"/>
                </a:solidFill>
                <a:latin typeface="Ubuntu" panose="020B0504030602030204" pitchFamily="34" charset="0"/>
                <a:ea typeface="Tahoma" panose="020B0604030504040204" pitchFamily="34" charset="0"/>
                <a:cs typeface="Tahoma" panose="020B0604030504040204" pitchFamily="34" charset="0"/>
              </a:rPr>
            </a:br>
            <a:endParaRPr lang="en-GB" dirty="0">
              <a:solidFill>
                <a:srgbClr val="FFC000"/>
              </a:solidFill>
            </a:endParaRPr>
          </a:p>
        </p:txBody>
      </p:sp>
      <p:sp>
        <p:nvSpPr>
          <p:cNvPr id="7" name="Subtitle 6"/>
          <p:cNvSpPr>
            <a:spLocks noGrp="1"/>
          </p:cNvSpPr>
          <p:nvPr>
            <p:ph type="subTitle" idx="1"/>
          </p:nvPr>
        </p:nvSpPr>
        <p:spPr/>
        <p:txBody>
          <a:bodyPr/>
          <a:lstStyle/>
          <a:p>
            <a:r>
              <a:rPr lang="en-US" b="1" dirty="0" smtClean="0">
                <a:solidFill>
                  <a:srgbClr val="FFC000"/>
                </a:solidFill>
                <a:latin typeface="Ubuntu" panose="020B0504030602030204" pitchFamily="34" charset="0"/>
                <a:ea typeface="Tahoma" panose="020B0604030504040204" pitchFamily="34" charset="0"/>
                <a:cs typeface="Tahoma" panose="020B0604030504040204" pitchFamily="34" charset="0"/>
              </a:rPr>
              <a:t>Launch of Capacity Building calls </a:t>
            </a:r>
            <a:endParaRPr lang="en-GB" dirty="0"/>
          </a:p>
        </p:txBody>
      </p:sp>
      <p:sp>
        <p:nvSpPr>
          <p:cNvPr id="8" name="Text Placeholder 7"/>
          <p:cNvSpPr>
            <a:spLocks noGrp="1"/>
          </p:cNvSpPr>
          <p:nvPr>
            <p:ph type="body" sz="quarter" idx="13"/>
          </p:nvPr>
        </p:nvSpPr>
        <p:spPr/>
        <p:txBody>
          <a:bodyPr/>
          <a:lstStyle/>
          <a:p>
            <a:r>
              <a:rPr lang="en-GB" dirty="0" smtClean="0"/>
              <a:t>URBANET </a:t>
            </a:r>
            <a:endParaRPr lang="en-GB" dirty="0"/>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xmlns="" id="{6C7E8C0C-16AC-4AEC-93B3-93CA37C30592}"/>
              </a:ext>
            </a:extLst>
          </p:cNvPr>
          <p:cNvSpPr txBox="1"/>
          <p:nvPr/>
        </p:nvSpPr>
        <p:spPr>
          <a:xfrm>
            <a:off x="1028012" y="367606"/>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PEER REVIEWS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C20DBB55-984C-3354-1E61-F010D3A843C3}"/>
              </a:ext>
            </a:extLst>
          </p:cNvPr>
          <p:cNvSpPr txBox="1"/>
          <p:nvPr/>
        </p:nvSpPr>
        <p:spPr>
          <a:xfrm>
            <a:off x="893258" y="2005894"/>
            <a:ext cx="6494899" cy="33393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1EA595"/>
                </a:solidFill>
                <a:effectLst/>
                <a:uLnTx/>
                <a:uFillTx/>
                <a:latin typeface="Tahoma" panose="020B0604030504040204" pitchFamily="34" charset="0"/>
                <a:ea typeface="Tahoma" panose="020B0604030504040204" pitchFamily="34" charset="0"/>
                <a:cs typeface="Tahoma" panose="020B0604030504040204" pitchFamily="34" charset="0"/>
              </a:rPr>
              <a:t>What is a peer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3-5 cities under review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benchmark their SUD strategies and get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peer recommendations</a:t>
            </a:r>
          </a:p>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2-day event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with structured preparation</a:t>
            </a:r>
            <a:endPar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Aims to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improve capacity of cities under review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designing/implementing SUD </a:t>
            </a:r>
            <a:r>
              <a:rPr kumimoji="0" lang="en-GB" sz="2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strategy</a:t>
            </a:r>
            <a:endPar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xmlns="" id="{92627D39-C772-D2B2-7C93-450AC3CE1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802" y="721549"/>
            <a:ext cx="6266045" cy="5746628"/>
          </a:xfrm>
          <a:prstGeom prst="rect">
            <a:avLst/>
          </a:prstGeom>
        </p:spPr>
      </p:pic>
    </p:spTree>
    <p:extLst>
      <p:ext uri="{BB962C8B-B14F-4D97-AF65-F5344CB8AC3E}">
        <p14:creationId xmlns:p14="http://schemas.microsoft.com/office/powerpoint/2010/main" val="365233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xmlns="" id="{6C7E8C0C-16AC-4AEC-93B3-93CA37C30592}"/>
              </a:ext>
            </a:extLst>
          </p:cNvPr>
          <p:cNvSpPr txBox="1"/>
          <p:nvPr/>
        </p:nvSpPr>
        <p:spPr>
          <a:xfrm>
            <a:off x="1105014" y="490716"/>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PEER REVIEWS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C20DBB55-984C-3354-1E61-F010D3A843C3}"/>
              </a:ext>
            </a:extLst>
          </p:cNvPr>
          <p:cNvSpPr txBox="1"/>
          <p:nvPr/>
        </p:nvSpPr>
        <p:spPr>
          <a:xfrm>
            <a:off x="935000" y="1656791"/>
            <a:ext cx="10115504" cy="486287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A fixed methodology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and implementation process of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4 to 6 months </a:t>
            </a:r>
          </a:p>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3 guiding questions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defined by cities under review, building on:</a:t>
            </a:r>
          </a:p>
          <a:p>
            <a:pPr marL="742950" marR="0" lvl="1"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Six building blocks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 Handbook for SUD Strategies</a:t>
            </a:r>
          </a:p>
          <a:p>
            <a:pPr marL="742950" marR="0" lvl="1"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Weaknesses identified by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SAT4SUD</a:t>
            </a:r>
            <a:r>
              <a:rPr kumimoji="0" lang="en-GB" sz="22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results</a:t>
            </a:r>
          </a:p>
          <a:p>
            <a:pPr marL="742950" marR="0" lvl="1"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Validated through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stakeholder</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consultation</a:t>
            </a:r>
          </a:p>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3 sessions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each addressing one question: </a:t>
            </a:r>
          </a:p>
          <a:p>
            <a:pPr marL="742950" marR="0" lvl="1"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Reframe the question</a:t>
            </a:r>
          </a:p>
          <a:p>
            <a:pPr marL="742950" marR="0" lvl="1"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Share relevant experiences</a:t>
            </a:r>
          </a:p>
          <a:p>
            <a:pPr marL="742950" marR="0" lvl="1"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Provide insights &amp; recommendations</a:t>
            </a:r>
          </a:p>
          <a:p>
            <a:pPr marL="742950" marR="0" lvl="1"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Documented in expert report, completed by city under review</a:t>
            </a:r>
            <a:endPar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912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25" name="Picture 24" descr="Graphical user interface, application&#10;&#10;Description automatically generated">
            <a:extLst>
              <a:ext uri="{FF2B5EF4-FFF2-40B4-BE49-F238E27FC236}">
                <a16:creationId xmlns:a16="http://schemas.microsoft.com/office/drawing/2014/main" xmlns="" id="{193E13AD-2E3A-1F12-B59E-E8C939A02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50" y="687586"/>
            <a:ext cx="14224000" cy="7090575"/>
          </a:xfrm>
          <a:prstGeom prst="rect">
            <a:avLst/>
          </a:prstGeom>
        </p:spPr>
      </p:pic>
      <p:sp>
        <p:nvSpPr>
          <p:cNvPr id="4" name="TITLE">
            <a:extLst>
              <a:ext uri="{FF2B5EF4-FFF2-40B4-BE49-F238E27FC236}">
                <a16:creationId xmlns:a16="http://schemas.microsoft.com/office/drawing/2014/main" xmlns="" id="{6C7E8C0C-16AC-4AEC-93B3-93CA37C30592}"/>
              </a:ext>
            </a:extLst>
          </p:cNvPr>
          <p:cNvSpPr txBox="1"/>
          <p:nvPr/>
        </p:nvSpPr>
        <p:spPr>
          <a:xfrm>
            <a:off x="935407" y="372561"/>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PEER REVIEWS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C20DBB55-984C-3354-1E61-F010D3A843C3}"/>
              </a:ext>
            </a:extLst>
          </p:cNvPr>
          <p:cNvSpPr txBox="1"/>
          <p:nvPr/>
        </p:nvSpPr>
        <p:spPr>
          <a:xfrm>
            <a:off x="1328053" y="1251552"/>
            <a:ext cx="8325394" cy="17389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3114D"/>
                </a:solidFill>
                <a:effectLst/>
                <a:uLnTx/>
                <a:uFillTx/>
                <a:latin typeface="Tahoma" panose="020B0604030504040204" pitchFamily="34" charset="0"/>
                <a:ea typeface="+mn-ea"/>
                <a:cs typeface="Tahoma" panose="020B0604030504040204" pitchFamily="34" charset="0"/>
              </a:rPr>
              <a:t>Implementation milestones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0" normalizeH="0" baseline="0" noProof="0" dirty="0">
              <a:ln>
                <a:noFill/>
              </a:ln>
              <a:solidFill>
                <a:srgbClr val="44546A"/>
              </a:solidFill>
              <a:effectLst/>
              <a:uLnTx/>
              <a:uFillTx/>
              <a:latin typeface="Ubuntu" panose="020B050403060203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FFA7642B-E8A5-B706-2552-2860B5258A02}"/>
              </a:ext>
            </a:extLst>
          </p:cNvPr>
          <p:cNvSpPr txBox="1"/>
          <p:nvPr/>
        </p:nvSpPr>
        <p:spPr>
          <a:xfrm>
            <a:off x="1085851" y="1923656"/>
            <a:ext cx="12191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Application for cities under review</a:t>
            </a:r>
          </a:p>
        </p:txBody>
      </p:sp>
      <p:sp>
        <p:nvSpPr>
          <p:cNvPr id="6" name="TextBox 5">
            <a:extLst>
              <a:ext uri="{FF2B5EF4-FFF2-40B4-BE49-F238E27FC236}">
                <a16:creationId xmlns:a16="http://schemas.microsoft.com/office/drawing/2014/main" xmlns="" id="{9CC21363-10E0-9A40-1B1D-95AF8D5E049D}"/>
              </a:ext>
            </a:extLst>
          </p:cNvPr>
          <p:cNvSpPr txBox="1"/>
          <p:nvPr/>
        </p:nvSpPr>
        <p:spPr>
          <a:xfrm>
            <a:off x="2533651" y="2121021"/>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Call for peers</a:t>
            </a:r>
          </a:p>
        </p:txBody>
      </p:sp>
      <p:sp>
        <p:nvSpPr>
          <p:cNvPr id="7" name="TextBox 6">
            <a:extLst>
              <a:ext uri="{FF2B5EF4-FFF2-40B4-BE49-F238E27FC236}">
                <a16:creationId xmlns:a16="http://schemas.microsoft.com/office/drawing/2014/main" xmlns="" id="{7474CB2C-2483-EB7B-8346-F4076FBAFDF1}"/>
              </a:ext>
            </a:extLst>
          </p:cNvPr>
          <p:cNvSpPr txBox="1"/>
          <p:nvPr/>
        </p:nvSpPr>
        <p:spPr>
          <a:xfrm>
            <a:off x="3981451" y="2015988"/>
            <a:ext cx="12191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Content preparation</a:t>
            </a:r>
          </a:p>
        </p:txBody>
      </p:sp>
      <p:sp>
        <p:nvSpPr>
          <p:cNvPr id="8" name="TextBox 7">
            <a:extLst>
              <a:ext uri="{FF2B5EF4-FFF2-40B4-BE49-F238E27FC236}">
                <a16:creationId xmlns:a16="http://schemas.microsoft.com/office/drawing/2014/main" xmlns="" id="{8C32E674-FF64-B8DA-3A20-7CA7717CBEBA}"/>
              </a:ext>
            </a:extLst>
          </p:cNvPr>
          <p:cNvSpPr txBox="1"/>
          <p:nvPr/>
        </p:nvSpPr>
        <p:spPr>
          <a:xfrm>
            <a:off x="6381797" y="2140070"/>
            <a:ext cx="13046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Peer review</a:t>
            </a:r>
          </a:p>
        </p:txBody>
      </p:sp>
      <p:sp>
        <p:nvSpPr>
          <p:cNvPr id="9" name="TextBox 8">
            <a:extLst>
              <a:ext uri="{FF2B5EF4-FFF2-40B4-BE49-F238E27FC236}">
                <a16:creationId xmlns:a16="http://schemas.microsoft.com/office/drawing/2014/main" xmlns="" id="{EC9BFF79-B554-8FF2-B81F-C3F076EF1B8A}"/>
              </a:ext>
            </a:extLst>
          </p:cNvPr>
          <p:cNvSpPr txBox="1"/>
          <p:nvPr/>
        </p:nvSpPr>
        <p:spPr>
          <a:xfrm>
            <a:off x="9042992" y="2015988"/>
            <a:ext cx="13046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Follow-up activities</a:t>
            </a:r>
          </a:p>
        </p:txBody>
      </p:sp>
      <p:sp>
        <p:nvSpPr>
          <p:cNvPr id="10" name="TextBox 9">
            <a:extLst>
              <a:ext uri="{FF2B5EF4-FFF2-40B4-BE49-F238E27FC236}">
                <a16:creationId xmlns:a16="http://schemas.microsoft.com/office/drawing/2014/main" xmlns="" id="{5AA9B7CD-90A1-7596-C2DF-43A7AD4C2A84}"/>
              </a:ext>
            </a:extLst>
          </p:cNvPr>
          <p:cNvSpPr txBox="1"/>
          <p:nvPr/>
        </p:nvSpPr>
        <p:spPr>
          <a:xfrm>
            <a:off x="1066825" y="2528455"/>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 weeks</a:t>
            </a:r>
          </a:p>
        </p:txBody>
      </p:sp>
      <p:sp>
        <p:nvSpPr>
          <p:cNvPr id="11" name="TextBox 10">
            <a:extLst>
              <a:ext uri="{FF2B5EF4-FFF2-40B4-BE49-F238E27FC236}">
                <a16:creationId xmlns:a16="http://schemas.microsoft.com/office/drawing/2014/main" xmlns="" id="{99B52DEA-1259-73E9-CB10-9DC3CE621887}"/>
              </a:ext>
            </a:extLst>
          </p:cNvPr>
          <p:cNvSpPr txBox="1"/>
          <p:nvPr/>
        </p:nvSpPr>
        <p:spPr>
          <a:xfrm>
            <a:off x="2489229" y="2507585"/>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weeks</a:t>
            </a:r>
          </a:p>
        </p:txBody>
      </p:sp>
      <p:sp>
        <p:nvSpPr>
          <p:cNvPr id="12" name="TextBox 11">
            <a:extLst>
              <a:ext uri="{FF2B5EF4-FFF2-40B4-BE49-F238E27FC236}">
                <a16:creationId xmlns:a16="http://schemas.microsoft.com/office/drawing/2014/main" xmlns="" id="{14E5080E-85AF-19BE-A83D-40BC4FD4E513}"/>
              </a:ext>
            </a:extLst>
          </p:cNvPr>
          <p:cNvSpPr txBox="1"/>
          <p:nvPr/>
        </p:nvSpPr>
        <p:spPr>
          <a:xfrm>
            <a:off x="3953968" y="2516052"/>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 weeks</a:t>
            </a:r>
          </a:p>
        </p:txBody>
      </p:sp>
      <p:sp>
        <p:nvSpPr>
          <p:cNvPr id="13" name="TextBox 12">
            <a:extLst>
              <a:ext uri="{FF2B5EF4-FFF2-40B4-BE49-F238E27FC236}">
                <a16:creationId xmlns:a16="http://schemas.microsoft.com/office/drawing/2014/main" xmlns="" id="{4712FFAE-82F5-C981-15C0-45F5FDE7C23C}"/>
              </a:ext>
            </a:extLst>
          </p:cNvPr>
          <p:cNvSpPr txBox="1"/>
          <p:nvPr/>
        </p:nvSpPr>
        <p:spPr>
          <a:xfrm>
            <a:off x="6430515" y="2519988"/>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 days</a:t>
            </a:r>
          </a:p>
        </p:txBody>
      </p:sp>
      <p:sp>
        <p:nvSpPr>
          <p:cNvPr id="14" name="TextBox 13">
            <a:extLst>
              <a:ext uri="{FF2B5EF4-FFF2-40B4-BE49-F238E27FC236}">
                <a16:creationId xmlns:a16="http://schemas.microsoft.com/office/drawing/2014/main" xmlns="" id="{261F0CB0-019E-F07E-3A89-82E7307C67F5}"/>
              </a:ext>
            </a:extLst>
          </p:cNvPr>
          <p:cNvSpPr txBox="1"/>
          <p:nvPr/>
        </p:nvSpPr>
        <p:spPr>
          <a:xfrm>
            <a:off x="9093171" y="2511521"/>
            <a:ext cx="12191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 months</a:t>
            </a:r>
          </a:p>
        </p:txBody>
      </p:sp>
      <p:sp>
        <p:nvSpPr>
          <p:cNvPr id="15" name="TextBox 14">
            <a:extLst>
              <a:ext uri="{FF2B5EF4-FFF2-40B4-BE49-F238E27FC236}">
                <a16:creationId xmlns:a16="http://schemas.microsoft.com/office/drawing/2014/main" xmlns="" id="{C9A3AF61-76C6-FBAC-5F44-F45DF7B37379}"/>
              </a:ext>
            </a:extLst>
          </p:cNvPr>
          <p:cNvSpPr txBox="1"/>
          <p:nvPr/>
        </p:nvSpPr>
        <p:spPr>
          <a:xfrm>
            <a:off x="3872103" y="4491872"/>
            <a:ext cx="11531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Background paper drafted</a:t>
            </a:r>
          </a:p>
        </p:txBody>
      </p:sp>
      <p:sp>
        <p:nvSpPr>
          <p:cNvPr id="16" name="TextBox 15">
            <a:extLst>
              <a:ext uri="{FF2B5EF4-FFF2-40B4-BE49-F238E27FC236}">
                <a16:creationId xmlns:a16="http://schemas.microsoft.com/office/drawing/2014/main" xmlns="" id="{2A9C5674-EDA2-91AB-0A38-B155CA2BCF75}"/>
              </a:ext>
            </a:extLst>
          </p:cNvPr>
          <p:cNvSpPr txBox="1"/>
          <p:nvPr/>
        </p:nvSpPr>
        <p:spPr>
          <a:xfrm>
            <a:off x="5140960" y="4491874"/>
            <a:ext cx="9957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Preparatory webinar</a:t>
            </a:r>
          </a:p>
        </p:txBody>
      </p:sp>
      <p:sp>
        <p:nvSpPr>
          <p:cNvPr id="17" name="TextBox 16">
            <a:extLst>
              <a:ext uri="{FF2B5EF4-FFF2-40B4-BE49-F238E27FC236}">
                <a16:creationId xmlns:a16="http://schemas.microsoft.com/office/drawing/2014/main" xmlns="" id="{6A81B9BA-63ED-9F01-5E34-E79D56296FFA}"/>
              </a:ext>
            </a:extLst>
          </p:cNvPr>
          <p:cNvSpPr txBox="1"/>
          <p:nvPr/>
        </p:nvSpPr>
        <p:spPr>
          <a:xfrm>
            <a:off x="784240" y="4491872"/>
            <a:ext cx="12191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Application with SAT4SUD</a:t>
            </a:r>
          </a:p>
        </p:txBody>
      </p:sp>
      <p:sp>
        <p:nvSpPr>
          <p:cNvPr id="18" name="TextBox 17">
            <a:extLst>
              <a:ext uri="{FF2B5EF4-FFF2-40B4-BE49-F238E27FC236}">
                <a16:creationId xmlns:a16="http://schemas.microsoft.com/office/drawing/2014/main" xmlns="" id="{9534812E-214D-CDA6-60A3-043EEFF78CC6}"/>
              </a:ext>
            </a:extLst>
          </p:cNvPr>
          <p:cNvSpPr txBox="1"/>
          <p:nvPr/>
        </p:nvSpPr>
        <p:spPr>
          <a:xfrm>
            <a:off x="2119108" y="4491872"/>
            <a:ext cx="16373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Matching of cities under review &amp; peers</a:t>
            </a:r>
          </a:p>
        </p:txBody>
      </p:sp>
      <p:sp>
        <p:nvSpPr>
          <p:cNvPr id="19" name="TextBox 18">
            <a:extLst>
              <a:ext uri="{FF2B5EF4-FFF2-40B4-BE49-F238E27FC236}">
                <a16:creationId xmlns:a16="http://schemas.microsoft.com/office/drawing/2014/main" xmlns="" id="{58B5D7FD-E305-0235-C80C-928BADB90CB7}"/>
              </a:ext>
            </a:extLst>
          </p:cNvPr>
          <p:cNvSpPr txBox="1"/>
          <p:nvPr/>
        </p:nvSpPr>
        <p:spPr>
          <a:xfrm rot="5400000">
            <a:off x="5087154" y="5543702"/>
            <a:ext cx="1641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List of use cases from peers</a:t>
            </a:r>
          </a:p>
        </p:txBody>
      </p:sp>
      <p:sp>
        <p:nvSpPr>
          <p:cNvPr id="21" name="TextBox 20">
            <a:extLst>
              <a:ext uri="{FF2B5EF4-FFF2-40B4-BE49-F238E27FC236}">
                <a16:creationId xmlns:a16="http://schemas.microsoft.com/office/drawing/2014/main" xmlns="" id="{73F2C726-E83E-2E87-8E05-F47B6AB050A4}"/>
              </a:ext>
            </a:extLst>
          </p:cNvPr>
          <p:cNvSpPr txBox="1"/>
          <p:nvPr/>
        </p:nvSpPr>
        <p:spPr>
          <a:xfrm>
            <a:off x="6352541" y="6045758"/>
            <a:ext cx="14478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2-day in-person event</a:t>
            </a:r>
          </a:p>
        </p:txBody>
      </p:sp>
      <p:sp>
        <p:nvSpPr>
          <p:cNvPr id="22" name="TextBox 21">
            <a:extLst>
              <a:ext uri="{FF2B5EF4-FFF2-40B4-BE49-F238E27FC236}">
                <a16:creationId xmlns:a16="http://schemas.microsoft.com/office/drawing/2014/main" xmlns="" id="{506BE4C4-F4A8-5156-B2D4-7E2D5ABBF9BB}"/>
              </a:ext>
            </a:extLst>
          </p:cNvPr>
          <p:cNvSpPr txBox="1"/>
          <p:nvPr/>
        </p:nvSpPr>
        <p:spPr>
          <a:xfrm>
            <a:off x="8027168" y="6046442"/>
            <a:ext cx="10902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Expert report received</a:t>
            </a:r>
          </a:p>
        </p:txBody>
      </p:sp>
      <p:sp>
        <p:nvSpPr>
          <p:cNvPr id="23" name="TextBox 22">
            <a:extLst>
              <a:ext uri="{FF2B5EF4-FFF2-40B4-BE49-F238E27FC236}">
                <a16:creationId xmlns:a16="http://schemas.microsoft.com/office/drawing/2014/main" xmlns="" id="{3E03AB01-DC1F-D841-BA13-A1075AEAFE98}"/>
              </a:ext>
            </a:extLst>
          </p:cNvPr>
          <p:cNvSpPr txBox="1"/>
          <p:nvPr/>
        </p:nvSpPr>
        <p:spPr>
          <a:xfrm>
            <a:off x="9243822" y="6046442"/>
            <a:ext cx="10902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Follow-up report</a:t>
            </a:r>
          </a:p>
        </p:txBody>
      </p:sp>
      <p:sp>
        <p:nvSpPr>
          <p:cNvPr id="24" name="TextBox 23">
            <a:extLst>
              <a:ext uri="{FF2B5EF4-FFF2-40B4-BE49-F238E27FC236}">
                <a16:creationId xmlns:a16="http://schemas.microsoft.com/office/drawing/2014/main" xmlns="" id="{AC0F7C4B-2196-94E5-B977-9F5B275F21B5}"/>
              </a:ext>
            </a:extLst>
          </p:cNvPr>
          <p:cNvSpPr txBox="1"/>
          <p:nvPr/>
        </p:nvSpPr>
        <p:spPr>
          <a:xfrm>
            <a:off x="10460476" y="6046442"/>
            <a:ext cx="10902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Follow-up webinars</a:t>
            </a:r>
          </a:p>
        </p:txBody>
      </p:sp>
    </p:spTree>
    <p:extLst>
      <p:ext uri="{BB962C8B-B14F-4D97-AF65-F5344CB8AC3E}">
        <p14:creationId xmlns:p14="http://schemas.microsoft.com/office/powerpoint/2010/main" val="229021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xmlns="" id="{6C7E8C0C-16AC-4AEC-93B3-93CA37C30592}"/>
              </a:ext>
            </a:extLst>
          </p:cNvPr>
          <p:cNvSpPr txBox="1"/>
          <p:nvPr/>
        </p:nvSpPr>
        <p:spPr>
          <a:xfrm>
            <a:off x="1037636" y="397567"/>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PEER REVIEWS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xmlns="" id="{B4A63982-9BC7-0D35-500B-31FF864F2147}"/>
              </a:ext>
            </a:extLst>
          </p:cNvPr>
          <p:cNvSpPr txBox="1"/>
          <p:nvPr/>
        </p:nvSpPr>
        <p:spPr>
          <a:xfrm>
            <a:off x="976677" y="1309036"/>
            <a:ext cx="11215323" cy="51244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Who may apply?</a:t>
            </a:r>
          </a:p>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Urban authorities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within EU Member States (cities under review may involve stakeholders)</a:t>
            </a:r>
          </a:p>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Designing/updating SUD strategy in line with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article 11 of ERDF Regulation</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2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Who may participate as a peer?</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As above, plus: </a:t>
            </a:r>
          </a:p>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Must have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expertise and experience needed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address the identified challenges</a:t>
            </a:r>
          </a:p>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Must come from other</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EU Member State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city under review</a:t>
            </a:r>
          </a:p>
          <a:p>
            <a:pPr marL="285750" marR="0" lvl="0" indent="-285750" algn="l" defTabSz="914400" rtl="0" eaLnBrk="1" fontAlgn="auto" latinLnBrk="0" hangingPunct="1">
              <a:lnSpc>
                <a:spcPct val="100000"/>
              </a:lnSpc>
              <a:spcBef>
                <a:spcPts val="600"/>
              </a:spcBef>
              <a:spcAft>
                <a:spcPts val="6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Must be ready to personally participate in event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(apply as individual</a:t>
            </a:r>
            <a:r>
              <a:rPr kumimoji="0" lang="en-GB" sz="2200" b="0" i="0" u="none" strike="noStrike" kern="1200" cap="none" spc="0" normalizeH="0" baseline="0" noProof="0" dirty="0" smtClean="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360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xmlns="" id="{6C7E8C0C-16AC-4AEC-93B3-93CA37C30592}"/>
              </a:ext>
            </a:extLst>
          </p:cNvPr>
          <p:cNvSpPr txBox="1"/>
          <p:nvPr/>
        </p:nvSpPr>
        <p:spPr>
          <a:xfrm>
            <a:off x="999136" y="280807"/>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PEER REVIEWS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7787F34E-28CC-34C3-AA7A-C1CF07E101BF}"/>
              </a:ext>
            </a:extLst>
          </p:cNvPr>
          <p:cNvSpPr txBox="1"/>
          <p:nvPr/>
        </p:nvSpPr>
        <p:spPr>
          <a:xfrm>
            <a:off x="716448" y="1387431"/>
            <a:ext cx="10510866" cy="3077766"/>
          </a:xfrm>
          <a:prstGeom prst="rect">
            <a:avLst/>
          </a:prstGeom>
          <a:noFill/>
        </p:spPr>
        <p:txBody>
          <a:bodyPr wrap="square">
            <a:spAutoFit/>
          </a:bodyPr>
          <a:lstStyle/>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400" b="1"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What support is </a:t>
            </a:r>
            <a:r>
              <a:rPr kumimoji="0" lang="en-GB" sz="2400" b="1" i="0" u="none" strike="noStrike" kern="1200" cap="none" spc="0" normalizeH="0" baseline="0" noProof="0" dirty="0" smtClean="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available</a:t>
            </a:r>
            <a:endParaRPr kumimoji="0" lang="en-GB" sz="2400" b="1"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endParaRP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b="1" i="0" u="none" strike="noStrike" kern="1200" cap="none" spc="0" normalizeH="0" baseline="0" noProof="0" dirty="0">
                <a:ln>
                  <a:noFill/>
                </a:ln>
                <a:solidFill>
                  <a:srgbClr val="1DA090"/>
                </a:solidFill>
                <a:effectLst/>
                <a:uLnTx/>
                <a:uFillTx/>
                <a:latin typeface="Tahoma" panose="020B0604030504040204" pitchFamily="34" charset="0"/>
                <a:ea typeface="Calibri" panose="020F0502020204030204" pitchFamily="34" charset="0"/>
                <a:cs typeface="Tahoma" panose="020B0604030504040204" pitchFamily="34" charset="0"/>
              </a:rPr>
              <a:t>Funding </a:t>
            </a:r>
            <a:r>
              <a:rPr kumimoji="0" lang="en-GB"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to support Cities under Review (urban authorities and stakeholders) and Peers (individuals from urban authorities)</a:t>
            </a:r>
            <a:endParaRPr kumimoji="0" lang="en-GB" b="0" i="0" u="none" strike="noStrike" kern="1200" cap="none" spc="0" normalizeH="0" baseline="0" noProof="0" dirty="0">
              <a:ln>
                <a:noFill/>
              </a:ln>
              <a:solidFill>
                <a:prstClr val="black"/>
              </a:solidFill>
              <a:effectLst/>
              <a:uLnTx/>
              <a:uFillTx/>
              <a:latin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b="0" i="0" u="sng"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Type of cost</a:t>
            </a:r>
            <a:r>
              <a:rPr kumimoji="0" lang="en-GB" b="0"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b="0"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b="0" i="0" u="sng"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City under review</a:t>
            </a:r>
            <a:r>
              <a:rPr kumimoji="0" lang="en-GB" b="0"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b="0" i="0" u="sng"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Peer</a:t>
            </a: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b="0" i="1"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Travel, accommodation &amp; subsistence</a:t>
            </a:r>
            <a:r>
              <a:rPr kumimoji="0" lang="en-GB"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Up to 4 people		Up to 2 people</a:t>
            </a: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b="0" i="1"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Daily rate covering staff time</a:t>
            </a:r>
            <a:r>
              <a:rPr kumimoji="0" lang="en-GB"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No			Up to 2 people </a:t>
            </a:r>
          </a:p>
        </p:txBody>
      </p:sp>
      <p:sp>
        <p:nvSpPr>
          <p:cNvPr id="6" name="TextBox 5">
            <a:extLst>
              <a:ext uri="{FF2B5EF4-FFF2-40B4-BE49-F238E27FC236}">
                <a16:creationId xmlns:a16="http://schemas.microsoft.com/office/drawing/2014/main" xmlns="" id="{8BB30723-BF1C-E2A4-6310-F6BEED6E4C7F}"/>
              </a:ext>
            </a:extLst>
          </p:cNvPr>
          <p:cNvSpPr txBox="1"/>
          <p:nvPr/>
        </p:nvSpPr>
        <p:spPr>
          <a:xfrm>
            <a:off x="431641" y="4843292"/>
            <a:ext cx="11587389" cy="1508105"/>
          </a:xfrm>
          <a:prstGeom prst="rect">
            <a:avLst/>
          </a:prstGeom>
          <a:noFill/>
        </p:spPr>
        <p:txBody>
          <a:bodyPr wrap="square">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GB" b="1" i="0" u="none" strike="noStrike" kern="1200" cap="none" spc="0" normalizeH="0" baseline="0" noProof="0" dirty="0">
                <a:ln>
                  <a:noFill/>
                </a:ln>
                <a:solidFill>
                  <a:srgbClr val="1DA090"/>
                </a:solidFill>
                <a:effectLst/>
                <a:uLnTx/>
                <a:uFillTx/>
                <a:latin typeface="Tahoma" panose="020B0604030504040204" pitchFamily="34" charset="0"/>
                <a:ea typeface="Calibri" panose="020F0502020204030204" pitchFamily="34" charset="0"/>
                <a:cs typeface="Tahoma" panose="020B0604030504040204" pitchFamily="34" charset="0"/>
              </a:rPr>
              <a:t>Expertise: </a:t>
            </a:r>
            <a:r>
              <a:rPr kumimoji="0" lang="en-GB"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EUI will </a:t>
            </a:r>
            <a:r>
              <a:rPr kumimoji="0" lang="en-GB"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Tahoma" panose="020B0604030504040204" pitchFamily="34" charset="0"/>
              </a:rPr>
              <a:t>appoint two peer review experts </a:t>
            </a:r>
            <a:r>
              <a:rPr kumimoji="0" lang="en-GB"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per City under Review to guide the process, facilitate exchange &amp; learning process and draft the expert report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GB" b="1" i="0" u="none" strike="noStrike" kern="1200" cap="none" spc="0" normalizeH="0" baseline="0" noProof="0" dirty="0">
                <a:ln>
                  <a:noFill/>
                </a:ln>
                <a:solidFill>
                  <a:srgbClr val="1DA090"/>
                </a:solidFill>
                <a:effectLst/>
                <a:uLnTx/>
                <a:uFillTx/>
                <a:latin typeface="Tahoma" panose="020B0604030504040204" pitchFamily="34" charset="0"/>
                <a:cs typeface="Tahoma" panose="020B0604030504040204" pitchFamily="34" charset="0"/>
              </a:rPr>
              <a:t>Peer identification: </a:t>
            </a:r>
            <a:r>
              <a:rPr kumimoji="0" lang="en-GB" b="0" i="0" u="none" strike="noStrike" kern="1200" cap="none" spc="0" normalizeH="0" baseline="0" noProof="0" dirty="0">
                <a:ln>
                  <a:noFill/>
                </a:ln>
                <a:solidFill>
                  <a:prstClr val="black"/>
                </a:solidFill>
                <a:effectLst/>
                <a:uLnTx/>
                <a:uFillTx/>
                <a:latin typeface="Tahoma" panose="020B0604030504040204" pitchFamily="34" charset="0"/>
                <a:cs typeface="Tahoma" panose="020B0604030504040204" pitchFamily="34" charset="0"/>
              </a:rPr>
              <a:t>EUI experts </a:t>
            </a:r>
            <a:r>
              <a:rPr kumimoji="0" lang="en-GB" b="0" i="0" u="none" strike="noStrike" kern="1200" cap="none" spc="0" normalizeH="0" baseline="0" noProof="0" dirty="0">
                <a:ln>
                  <a:noFill/>
                </a:ln>
                <a:solidFill>
                  <a:srgbClr val="0070C0"/>
                </a:solidFill>
                <a:effectLst/>
                <a:uLnTx/>
                <a:uFillTx/>
                <a:latin typeface="Tahoma" panose="020B0604030504040204" pitchFamily="34" charset="0"/>
                <a:cs typeface="Tahoma" panose="020B0604030504040204" pitchFamily="34" charset="0"/>
              </a:rPr>
              <a:t>identify relevant peers </a:t>
            </a:r>
            <a:r>
              <a:rPr kumimoji="0" lang="en-GB" b="0" i="0" u="none" strike="noStrike" kern="1200" cap="none" spc="0" normalizeH="0" baseline="0" noProof="0" dirty="0">
                <a:ln>
                  <a:noFill/>
                </a:ln>
                <a:solidFill>
                  <a:prstClr val="black"/>
                </a:solidFill>
                <a:effectLst/>
                <a:uLnTx/>
                <a:uFillTx/>
                <a:latin typeface="Tahoma" panose="020B0604030504040204" pitchFamily="34" charset="0"/>
                <a:cs typeface="Tahoma" panose="020B0604030504040204" pitchFamily="34" charset="0"/>
              </a:rPr>
              <a:t>to support each City under Review </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GB" b="1" i="0" u="none" strike="noStrike" kern="1200" cap="none" spc="0" normalizeH="0" baseline="0" noProof="0" dirty="0">
                <a:ln>
                  <a:noFill/>
                </a:ln>
                <a:solidFill>
                  <a:srgbClr val="1DA090"/>
                </a:solidFill>
                <a:effectLst/>
                <a:uLnTx/>
                <a:uFillTx/>
                <a:latin typeface="Tahoma" panose="020B0604030504040204" pitchFamily="34" charset="0"/>
                <a:ea typeface="Calibri" panose="020F0502020204030204" pitchFamily="34" charset="0"/>
                <a:cs typeface="Tahoma" panose="020B0604030504040204" pitchFamily="34" charset="0"/>
              </a:rPr>
              <a:t>Logistics: </a:t>
            </a:r>
            <a:r>
              <a:rPr kumimoji="0" lang="en-GB"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EUI will </a:t>
            </a:r>
            <a:r>
              <a:rPr kumimoji="0" lang="en-GB"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Tahoma" panose="020B0604030504040204" pitchFamily="34" charset="0"/>
              </a:rPr>
              <a:t>organise the peer review event </a:t>
            </a:r>
            <a:r>
              <a:rPr kumimoji="0" lang="en-GB"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(venues, catering &amp; other services providers)</a:t>
            </a:r>
          </a:p>
        </p:txBody>
      </p:sp>
    </p:spTree>
    <p:extLst>
      <p:ext uri="{BB962C8B-B14F-4D97-AF65-F5344CB8AC3E}">
        <p14:creationId xmlns:p14="http://schemas.microsoft.com/office/powerpoint/2010/main" val="3145544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3" name="Picture 2">
            <a:extLst>
              <a:ext uri="{FF2B5EF4-FFF2-40B4-BE49-F238E27FC236}">
                <a16:creationId xmlns:a16="http://schemas.microsoft.com/office/drawing/2014/main" xmlns="" id="{F5801CF5-2831-6085-84CE-58281D918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536" y="2282375"/>
            <a:ext cx="5501743" cy="3903660"/>
          </a:xfrm>
          <a:prstGeom prst="rect">
            <a:avLst/>
          </a:prstGeom>
        </p:spPr>
      </p:pic>
      <p:sp>
        <p:nvSpPr>
          <p:cNvPr id="4" name="TITLE">
            <a:extLst>
              <a:ext uri="{FF2B5EF4-FFF2-40B4-BE49-F238E27FC236}">
                <a16:creationId xmlns:a16="http://schemas.microsoft.com/office/drawing/2014/main" xmlns="" id="{6C7E8C0C-16AC-4AEC-93B3-93CA37C30592}"/>
              </a:ext>
            </a:extLst>
          </p:cNvPr>
          <p:cNvSpPr txBox="1"/>
          <p:nvPr/>
        </p:nvSpPr>
        <p:spPr>
          <a:xfrm>
            <a:off x="970261" y="248277"/>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EVENTS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C20DBB55-984C-3354-1E61-F010D3A843C3}"/>
              </a:ext>
            </a:extLst>
          </p:cNvPr>
          <p:cNvSpPr txBox="1"/>
          <p:nvPr/>
        </p:nvSpPr>
        <p:spPr>
          <a:xfrm>
            <a:off x="797005" y="1610410"/>
            <a:ext cx="9783159" cy="52475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0A292"/>
                </a:solidFill>
                <a:effectLst/>
                <a:uLnTx/>
                <a:uFillTx/>
                <a:latin typeface="Tahoma" panose="020B0604030504040204" pitchFamily="34" charset="0"/>
                <a:ea typeface="+mn-ea"/>
                <a:cs typeface="Tahoma" panose="020B0604030504040204" pitchFamily="34" charset="0"/>
              </a:rPr>
              <a:t>Capacity building events: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Bring together urban authorities and managing authorities to exchange information with each other and with the European Commission on horizontal and thematic policy issues related to SUD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mn-ea"/>
                <a:cs typeface="Tahoma" panose="020B0604030504040204" pitchFamily="34" charset="0"/>
              </a:rPr>
              <a:t>Top-down</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mn-cs"/>
              </a:rPr>
              <a:t> and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mn-ea"/>
                <a:cs typeface="Tahoma" panose="020B0604030504040204" pitchFamily="34" charset="0"/>
              </a:rPr>
              <a:t>bottom-up</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mn-cs"/>
              </a:rPr>
              <a:t>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mn-cs"/>
              </a:rPr>
              <a:t>approach to initiation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0A292"/>
                </a:solidFill>
                <a:effectLst/>
                <a:uLnTx/>
                <a:uFillTx/>
                <a:latin typeface="Tahoma" panose="020B0604030504040204" pitchFamily="34" charset="0"/>
                <a:ea typeface="+mn-ea"/>
                <a:cs typeface="Tahoma" panose="020B0604030504040204" pitchFamily="34" charset="0"/>
              </a:rPr>
              <a:t>Objectives: </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provide a ‘space’ for exchange </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facilitate the creation of a growing community of cities</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provide easier access to knowledge and capacity building</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GB" sz="2000" b="1" i="0" u="none" strike="noStrike" kern="1200" cap="none" spc="0" normalizeH="0" baseline="0" noProof="0" dirty="0">
                <a:ln>
                  <a:noFill/>
                </a:ln>
                <a:solidFill>
                  <a:srgbClr val="20A292"/>
                </a:solidFill>
                <a:effectLst/>
                <a:uLnTx/>
                <a:uFillTx/>
                <a:latin typeface="Tahoma" panose="020B0604030504040204" pitchFamily="34" charset="0"/>
                <a:ea typeface="+mn-ea"/>
                <a:cs typeface="Tahoma" panose="020B0604030504040204" pitchFamily="34" charset="0"/>
              </a:rPr>
              <a:t>Geographical scope: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EU-level, cluster of Member States, Country-specific</a:t>
            </a: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79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xmlns="" id="{6C7E8C0C-16AC-4AEC-93B3-93CA37C30592}"/>
              </a:ext>
            </a:extLst>
          </p:cNvPr>
          <p:cNvSpPr txBox="1"/>
          <p:nvPr/>
        </p:nvSpPr>
        <p:spPr>
          <a:xfrm>
            <a:off x="1028012" y="304934"/>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EVENTS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C20DBB55-984C-3354-1E61-F010D3A843C3}"/>
              </a:ext>
            </a:extLst>
          </p:cNvPr>
          <p:cNvSpPr txBox="1"/>
          <p:nvPr/>
        </p:nvSpPr>
        <p:spPr>
          <a:xfrm>
            <a:off x="1028012" y="1320744"/>
            <a:ext cx="9945490" cy="67864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0A292"/>
                </a:solidFill>
                <a:effectLst/>
                <a:uLnTx/>
                <a:uFillTx/>
                <a:latin typeface="Tahoma" panose="020B0604030504040204" pitchFamily="34" charset="0"/>
                <a:ea typeface="+mn-ea"/>
                <a:cs typeface="Tahoma" panose="020B0604030504040204" pitchFamily="34" charset="0"/>
              </a:rPr>
              <a:t>Target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Open to local, regional and national practitioners and policymakers interested or directly involved in Sustainable Urban Development within Cohesion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0A292"/>
                </a:solidFill>
                <a:effectLst/>
                <a:uLnTx/>
                <a:uFillTx/>
                <a:latin typeface="Tahoma" panose="020B0604030504040204" pitchFamily="34" charset="0"/>
                <a:ea typeface="+mn-ea"/>
                <a:cs typeface="Tahoma" panose="020B0604030504040204" pitchFamily="34" charset="0"/>
              </a:rPr>
              <a:t>Methodology and formats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In-person and online seminars, workshops, conferences, webinars, matchmaking activities, site visits or training sessions mixing peer learning and expert-driven modules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1"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2">
            <a:extLst>
              <a:ext uri="{FF2B5EF4-FFF2-40B4-BE49-F238E27FC236}">
                <a16:creationId xmlns:a16="http://schemas.microsoft.com/office/drawing/2014/main" xmlns="" id="{402B2A1A-7574-1D32-8FDC-FBEBC8B1DACD}"/>
              </a:ext>
            </a:extLst>
          </p:cNvPr>
          <p:cNvGraphicFramePr>
            <a:graphicFrameLocks noGrp="1"/>
          </p:cNvGraphicFramePr>
          <p:nvPr>
            <p:extLst>
              <p:ext uri="{D42A27DB-BD31-4B8C-83A1-F6EECF244321}">
                <p14:modId xmlns:p14="http://schemas.microsoft.com/office/powerpoint/2010/main" val="2628746483"/>
              </p:ext>
            </p:extLst>
          </p:nvPr>
        </p:nvGraphicFramePr>
        <p:xfrm>
          <a:off x="1357863" y="2935554"/>
          <a:ext cx="9615639" cy="1280160"/>
        </p:xfrm>
        <a:graphic>
          <a:graphicData uri="http://schemas.openxmlformats.org/drawingml/2006/table">
            <a:tbl>
              <a:tblPr firstRow="1" bandRow="1">
                <a:tableStyleId>{5940675A-B579-460E-94D1-54222C63F5DA}</a:tableStyleId>
              </a:tblPr>
              <a:tblGrid>
                <a:gridCol w="3205213">
                  <a:extLst>
                    <a:ext uri="{9D8B030D-6E8A-4147-A177-3AD203B41FA5}">
                      <a16:colId xmlns:a16="http://schemas.microsoft.com/office/drawing/2014/main" xmlns="" val="1031082625"/>
                    </a:ext>
                  </a:extLst>
                </a:gridCol>
                <a:gridCol w="3205213">
                  <a:extLst>
                    <a:ext uri="{9D8B030D-6E8A-4147-A177-3AD203B41FA5}">
                      <a16:colId xmlns:a16="http://schemas.microsoft.com/office/drawing/2014/main" xmlns="" val="582805173"/>
                    </a:ext>
                  </a:extLst>
                </a:gridCol>
                <a:gridCol w="3205213">
                  <a:extLst>
                    <a:ext uri="{9D8B030D-6E8A-4147-A177-3AD203B41FA5}">
                      <a16:colId xmlns:a16="http://schemas.microsoft.com/office/drawing/2014/main" xmlns="" val="245531386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070C0"/>
                          </a:solidFill>
                          <a:latin typeface="Tahoma" panose="020B0604030504040204" pitchFamily="34" charset="0"/>
                          <a:ea typeface="+mn-ea"/>
                          <a:cs typeface="Tahoma" panose="020B0604030504040204" pitchFamily="34" charset="0"/>
                        </a:rPr>
                        <a:t>Article 11 Cities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kern="1200" dirty="0">
                        <a:solidFill>
                          <a:srgbClr val="0070C0"/>
                        </a:solidFill>
                        <a:latin typeface="Tahoma" panose="020B0604030504040204" pitchFamily="34" charset="0"/>
                        <a:ea typeface="+mn-ea"/>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rgbClr val="0070C0"/>
                          </a:solidFill>
                          <a:latin typeface="Tahoma" panose="020B0604030504040204" pitchFamily="34" charset="0"/>
                          <a:ea typeface="+mn-ea"/>
                          <a:cs typeface="Tahoma" panose="020B0604030504040204" pitchFamily="34" charset="0"/>
                        </a:rPr>
                        <a:t>Managing authorities of Cohesion Policy programmes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rgbClr val="0070C0"/>
                          </a:solidFill>
                          <a:latin typeface="Tahoma" panose="020B0604030504040204" pitchFamily="34" charset="0"/>
                          <a:ea typeface="+mn-ea"/>
                          <a:cs typeface="Tahoma" panose="020B0604030504040204" pitchFamily="34" charset="0"/>
                        </a:rPr>
                        <a:t>UIA/EUI Innovative Actions projects</a:t>
                      </a:r>
                    </a:p>
                  </a:txBody>
                  <a:tcPr/>
                </a:tc>
                <a:extLst>
                  <a:ext uri="{0D108BD9-81ED-4DB2-BD59-A6C34878D82A}">
                    <a16:rowId xmlns:a16="http://schemas.microsoft.com/office/drawing/2014/main" xmlns="" val="4204913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rgbClr val="0070C0"/>
                          </a:solidFill>
                          <a:latin typeface="Tahoma" panose="020B0604030504040204" pitchFamily="34" charset="0"/>
                          <a:ea typeface="+mn-ea"/>
                          <a:cs typeface="Tahoma" panose="020B0604030504040204" pitchFamily="34" charset="0"/>
                        </a:rPr>
                        <a:t>URBACT networks</a:t>
                      </a:r>
                    </a:p>
                  </a:txBody>
                  <a:tcPr/>
                </a:tc>
                <a:tc>
                  <a:txBody>
                    <a:bodyPr/>
                    <a:lstStyle/>
                    <a:p>
                      <a:pPr algn="ctr"/>
                      <a:r>
                        <a:rPr lang="en-GB" sz="1800" b="0" kern="1200" dirty="0">
                          <a:solidFill>
                            <a:srgbClr val="0070C0"/>
                          </a:solidFill>
                          <a:latin typeface="Tahoma" panose="020B0604030504040204" pitchFamily="34" charset="0"/>
                          <a:ea typeface="+mn-ea"/>
                          <a:cs typeface="Tahoma" panose="020B0604030504040204" pitchFamily="34" charset="0"/>
                        </a:rPr>
                        <a:t>Urban Agenda for the  Partnerships</a:t>
                      </a:r>
                    </a:p>
                  </a:txBody>
                  <a:tcPr/>
                </a:tc>
                <a:tc>
                  <a:txBody>
                    <a:bodyPr/>
                    <a:lstStyle/>
                    <a:p>
                      <a:pPr algn="ctr"/>
                      <a:r>
                        <a:rPr lang="en-GB" sz="1800" b="0" kern="1200" dirty="0">
                          <a:solidFill>
                            <a:srgbClr val="0070C0"/>
                          </a:solidFill>
                          <a:latin typeface="Tahoma" panose="020B0604030504040204" pitchFamily="34" charset="0"/>
                          <a:ea typeface="+mn-ea"/>
                          <a:cs typeface="Tahoma" panose="020B0604030504040204" pitchFamily="34" charset="0"/>
                        </a:rPr>
                        <a:t>Other cities and stakeholders interested in SUD</a:t>
                      </a:r>
                    </a:p>
                  </a:txBody>
                  <a:tcPr/>
                </a:tc>
                <a:extLst>
                  <a:ext uri="{0D108BD9-81ED-4DB2-BD59-A6C34878D82A}">
                    <a16:rowId xmlns:a16="http://schemas.microsoft.com/office/drawing/2014/main" xmlns="" val="3064098221"/>
                  </a:ext>
                </a:extLst>
              </a:tr>
            </a:tbl>
          </a:graphicData>
        </a:graphic>
      </p:graphicFrame>
    </p:spTree>
    <p:extLst>
      <p:ext uri="{BB962C8B-B14F-4D97-AF65-F5344CB8AC3E}">
        <p14:creationId xmlns:p14="http://schemas.microsoft.com/office/powerpoint/2010/main" val="75884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xmlns="" id="{6C7E8C0C-16AC-4AEC-93B3-93CA37C30592}"/>
              </a:ext>
            </a:extLst>
          </p:cNvPr>
          <p:cNvSpPr txBox="1"/>
          <p:nvPr/>
        </p:nvSpPr>
        <p:spPr>
          <a:xfrm>
            <a:off x="960635" y="436229"/>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WHY ENGAGE AS A PEER?</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82556EC5-1C4F-6E57-00F3-345897D72B9F}"/>
              </a:ext>
            </a:extLst>
          </p:cNvPr>
          <p:cNvSpPr txBox="1"/>
          <p:nvPr/>
        </p:nvSpPr>
        <p:spPr>
          <a:xfrm>
            <a:off x="960635" y="1998514"/>
            <a:ext cx="8731203"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Blip>
                <a:blip r:embed="rId3"/>
              </a:buBlip>
              <a:tabLst/>
              <a:defRPr/>
            </a:pP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Tahoma" panose="020B0604030504040204" pitchFamily="34" charset="0"/>
              </a:rPr>
              <a:t>Build your own capacity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by learning how other cities tackle and solve similar challenges that you’ve faced or may face in the future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Blip>
                <a:blip r:embed="rId3"/>
              </a:buBlip>
              <a:tabLst/>
              <a:defRPr/>
            </a:pP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Tahoma" panose="020B0604030504040204" pitchFamily="34" charset="0"/>
              </a:rPr>
              <a:t>Multiply your impact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by exporting your solutions to other urban contexts and promoting these transfers at EU-scale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Blip>
                <a:blip r:embed="rId3"/>
              </a:buBlip>
              <a:tabLst/>
              <a:defRPr/>
            </a:pP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Tahoma" panose="020B0604030504040204" pitchFamily="34" charset="0"/>
              </a:rPr>
              <a:t>Develop your profile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as a front-runner on Sustainable Urban Development </a:t>
            </a:r>
            <a:endPar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Blip>
                <a:blip r:embed="rId3"/>
              </a:buBlip>
              <a:tabLst/>
              <a:defRPr/>
            </a:pP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mn-cs"/>
              </a:rPr>
              <a:t>Build your EU network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mn-cs"/>
              </a:rPr>
              <a:t>and foster new partnerships with other EU cities</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Blip>
                <a:blip r:embed="rId3"/>
              </a:buBlip>
              <a:tabLst/>
              <a:defRPr/>
            </a:pP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Tx/>
              <a:buBlip>
                <a:blip r:embed="rId3"/>
              </a:buBlip>
              <a:tabLst/>
              <a:defRPr/>
            </a:pP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Tahoma" panose="020B0604030504040204" pitchFamily="34" charset="0"/>
              </a:rPr>
              <a:t>Promotional opportunities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for the most active and impactful peers</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Blip>
                <a:blip r:embed="rId3"/>
              </a:buBlip>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BEFD636C-93CC-877D-1BCC-D3CA0E0C9F17}"/>
              </a:ext>
            </a:extLst>
          </p:cNvPr>
          <p:cNvSpPr txBox="1"/>
          <p:nvPr/>
        </p:nvSpPr>
        <p:spPr>
          <a:xfrm>
            <a:off x="3923342" y="1355871"/>
            <a:ext cx="609600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20A292"/>
                </a:solidFill>
                <a:effectLst/>
                <a:uLnTx/>
                <a:uFillTx/>
                <a:latin typeface="Tahoma" panose="020B0604030504040204" pitchFamily="34" charset="0"/>
                <a:ea typeface="+mn-ea"/>
                <a:cs typeface="Tahoma" panose="020B0604030504040204" pitchFamily="34" charset="0"/>
              </a:rPr>
              <a:t>Five good reasons</a:t>
            </a:r>
          </a:p>
        </p:txBody>
      </p:sp>
    </p:spTree>
    <p:extLst>
      <p:ext uri="{BB962C8B-B14F-4D97-AF65-F5344CB8AC3E}">
        <p14:creationId xmlns:p14="http://schemas.microsoft.com/office/powerpoint/2010/main" val="3766939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3">
            <a:extLst>
              <a:ext uri="{FF2B5EF4-FFF2-40B4-BE49-F238E27FC236}">
                <a16:creationId xmlns:a16="http://schemas.microsoft.com/office/drawing/2014/main" xmlns="" id="{FC4C6623-0A7D-0251-4F95-34D02CEB82B5}"/>
              </a:ext>
            </a:extLst>
          </p:cNvPr>
          <p:cNvSpPr txBox="1"/>
          <p:nvPr/>
        </p:nvSpPr>
        <p:spPr>
          <a:xfrm>
            <a:off x="785445" y="1318022"/>
            <a:ext cx="11092160" cy="5539978"/>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0A292"/>
                </a:solidFill>
                <a:effectLst/>
                <a:uLnTx/>
                <a:uFillTx/>
                <a:latin typeface="Tahoma" panose="020B0604030504040204" pitchFamily="34" charset="0"/>
                <a:ea typeface="Tahoma" panose="020B0604030504040204" pitchFamily="34" charset="0"/>
                <a:cs typeface="Tahoma" panose="020B0604030504040204" pitchFamily="34" charset="0"/>
              </a:rPr>
              <a:t>Improved access to knowledge on integrated &amp; participatory approaches</a:t>
            </a:r>
          </a:p>
          <a:p>
            <a:pPr marL="342900" marR="0" lvl="0" indent="-342900" algn="just" defTabSz="914400" rtl="0" eaLnBrk="1" fontAlgn="auto" latinLnBrk="0" hangingPunct="1">
              <a:lnSpc>
                <a:spcPct val="100000"/>
              </a:lnSpc>
              <a:spcBef>
                <a:spcPts val="600"/>
              </a:spcBef>
              <a:spcAft>
                <a:spcPts val="0"/>
              </a:spcAft>
              <a:buClrTx/>
              <a:buSzTx/>
              <a:buFontTx/>
              <a:buBlip>
                <a:blip r:embed="rId3"/>
              </a:buBlip>
              <a:tabLst/>
              <a:defRPr/>
            </a:pP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URBACT cities as source of </a:t>
            </a:r>
            <a:r>
              <a:rPr kumimoji="0" lang="en-GB"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potential peers </a:t>
            </a: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for EUI activities </a:t>
            </a:r>
          </a:p>
          <a:p>
            <a:pPr marL="342900" marR="0" lvl="0" indent="-342900" algn="just" defTabSz="914400" rtl="0" eaLnBrk="1" fontAlgn="auto" latinLnBrk="0" hangingPunct="1">
              <a:lnSpc>
                <a:spcPct val="100000"/>
              </a:lnSpc>
              <a:spcBef>
                <a:spcPts val="600"/>
              </a:spcBef>
              <a:spcAft>
                <a:spcPts val="0"/>
              </a:spcAft>
              <a:buClrTx/>
              <a:buSzTx/>
              <a:buFontTx/>
              <a:buBlip>
                <a:blip r:embed="rId3"/>
              </a:buBlip>
              <a:tabLst/>
              <a:defRPr/>
            </a:pPr>
            <a:r>
              <a:rPr kumimoji="0" lang="en-GB"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Complementary activities for non-URBACT cities </a:t>
            </a: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next to URBACT events (e.g. national schemes)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srgbClr val="0C114D"/>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0A292"/>
                </a:solidFill>
                <a:effectLst/>
                <a:uLnTx/>
                <a:uFillTx/>
                <a:latin typeface="Tahoma" panose="020B0604030504040204" pitchFamily="34" charset="0"/>
                <a:ea typeface="Tahoma" panose="020B0604030504040204" pitchFamily="34" charset="0"/>
                <a:cs typeface="Tahoma" panose="020B0604030504040204" pitchFamily="34" charset="0"/>
              </a:rPr>
              <a:t>Improved support for developing &amp; sustaining partnerships</a:t>
            </a:r>
          </a:p>
          <a:p>
            <a:pPr marL="342900" marR="0" lvl="0" indent="-342900" algn="just" defTabSz="914400" rtl="0" eaLnBrk="1" fontAlgn="auto" latinLnBrk="0" hangingPunct="1">
              <a:lnSpc>
                <a:spcPct val="100000"/>
              </a:lnSpc>
              <a:spcBef>
                <a:spcPts val="600"/>
              </a:spcBef>
              <a:spcAft>
                <a:spcPts val="0"/>
              </a:spcAft>
              <a:buClrTx/>
              <a:buSzTx/>
              <a:buFont typeface="Arial"/>
              <a:buBlip>
                <a:blip r:embed="rId3"/>
              </a:buBlip>
              <a:tabLst/>
              <a:defRPr/>
            </a:pP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Supporting exchanges among cities </a:t>
            </a:r>
            <a:r>
              <a:rPr kumimoji="0" lang="en-GB"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before creation of URBACT networks</a:t>
            </a:r>
          </a:p>
          <a:p>
            <a:pPr marL="342900" marR="0" lvl="0" indent="-342900" algn="just" defTabSz="914400" rtl="0" eaLnBrk="1" fontAlgn="auto" latinLnBrk="0" hangingPunct="1">
              <a:lnSpc>
                <a:spcPct val="100000"/>
              </a:lnSpc>
              <a:spcBef>
                <a:spcPts val="600"/>
              </a:spcBef>
              <a:spcAft>
                <a:spcPts val="0"/>
              </a:spcAft>
              <a:buClrTx/>
              <a:buSzTx/>
              <a:buFont typeface="Arial"/>
              <a:buBlip>
                <a:blip r:embed="rId3"/>
              </a:buBlip>
              <a:tabLst/>
              <a:defRPr/>
            </a:pP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Supporting cities with any ongoing needs </a:t>
            </a:r>
            <a:r>
              <a:rPr kumimoji="0" lang="en-GB"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after the closure of an URBACT network</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GB" sz="2000" b="0" i="0" u="none" strike="noStrike" kern="1200" cap="none" spc="0" normalizeH="0" baseline="0" noProof="0" dirty="0">
              <a:ln>
                <a:noFill/>
              </a:ln>
              <a:solidFill>
                <a:srgbClr val="0C114D"/>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0A292"/>
                </a:solidFill>
                <a:effectLst/>
                <a:uLnTx/>
                <a:uFillTx/>
                <a:latin typeface="Tahoma" panose="020B0604030504040204" pitchFamily="34" charset="0"/>
                <a:ea typeface="Tahoma" panose="020B0604030504040204" pitchFamily="34" charset="0"/>
                <a:cs typeface="Tahoma" panose="020B0604030504040204" pitchFamily="34" charset="0"/>
              </a:rPr>
              <a:t>A wider selection of intensity and methodological approaches for capacity building</a:t>
            </a:r>
          </a:p>
          <a:p>
            <a:pPr marL="342900" marR="0" lvl="0" indent="-342900" algn="just" defTabSz="914400" rtl="0" eaLnBrk="1" fontAlgn="auto" latinLnBrk="0" hangingPunct="1">
              <a:lnSpc>
                <a:spcPct val="100000"/>
              </a:lnSpc>
              <a:spcBef>
                <a:spcPts val="600"/>
              </a:spcBef>
              <a:spcAft>
                <a:spcPts val="0"/>
              </a:spcAft>
              <a:buClrTx/>
              <a:buSzTx/>
              <a:buFontTx/>
              <a:buBlip>
                <a:blip r:embed="rId3"/>
              </a:buBlip>
              <a:tabLst/>
              <a:defRPr/>
            </a:pPr>
            <a:r>
              <a:rPr kumimoji="0" lang="en-GB"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Short-term activities </a:t>
            </a: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(EUI) vs longer-term activities (URBACT)</a:t>
            </a:r>
          </a:p>
          <a:p>
            <a:pPr marL="342900" marR="0" lvl="0" indent="-342900" algn="just" defTabSz="914400" rtl="0" eaLnBrk="1" fontAlgn="auto" latinLnBrk="0" hangingPunct="1">
              <a:lnSpc>
                <a:spcPct val="100000"/>
              </a:lnSpc>
              <a:spcBef>
                <a:spcPts val="600"/>
              </a:spcBef>
              <a:spcAft>
                <a:spcPts val="0"/>
              </a:spcAft>
              <a:buClrTx/>
              <a:buSzTx/>
              <a:buFontTx/>
              <a:buBlip>
                <a:blip r:embed="rId3"/>
              </a:buBlip>
              <a:tabLst/>
              <a:defRPr/>
            </a:pPr>
            <a:r>
              <a:rPr kumimoji="0" lang="en-GB"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Three new methodologies: </a:t>
            </a: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one fixed (peer review), one flexible (city-to-city exchanges) plus events</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GB" sz="2000" b="1" i="0" u="none" strike="noStrike" kern="1200" cap="none" spc="0" normalizeH="0" baseline="0" noProof="0" dirty="0">
              <a:ln>
                <a:noFill/>
              </a:ln>
              <a:solidFill>
                <a:srgbClr val="8B8783"/>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0A292"/>
                </a:solidFill>
                <a:effectLst/>
                <a:uLnTx/>
                <a:uFillTx/>
                <a:latin typeface="Tahoma" panose="020B0604030504040204" pitchFamily="34" charset="0"/>
                <a:ea typeface="Tahoma" panose="020B0604030504040204" pitchFamily="34" charset="0"/>
                <a:cs typeface="Tahoma" panose="020B0604030504040204" pitchFamily="34" charset="0"/>
              </a:rPr>
              <a:t>Capacity building opportunities with a lower administrative burden</a:t>
            </a:r>
          </a:p>
          <a:p>
            <a:pPr marL="342900" marR="0" lvl="0" indent="-342900" algn="just" defTabSz="914400" rtl="0" eaLnBrk="1" fontAlgn="auto" latinLnBrk="0" hangingPunct="1">
              <a:lnSpc>
                <a:spcPct val="100000"/>
              </a:lnSpc>
              <a:spcBef>
                <a:spcPts val="600"/>
              </a:spcBef>
              <a:spcAft>
                <a:spcPts val="0"/>
              </a:spcAft>
              <a:buClrTx/>
              <a:buSzTx/>
              <a:buFontTx/>
              <a:buBlip>
                <a:blip r:embed="rId3"/>
              </a:buBlip>
              <a:tabLst/>
              <a:defRPr/>
            </a:pPr>
            <a:r>
              <a:rPr kumimoji="0" lang="en-GB"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Simplified processes </a:t>
            </a: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for application, reporting &amp; reimbursement of EUI activities</a:t>
            </a:r>
          </a:p>
          <a:p>
            <a:pPr marL="342900" marR="0" lvl="0" indent="-342900" algn="just" defTabSz="914400" rtl="0" eaLnBrk="1" fontAlgn="auto" latinLnBrk="0" hangingPunct="1">
              <a:lnSpc>
                <a:spcPct val="100000"/>
              </a:lnSpc>
              <a:spcBef>
                <a:spcPts val="600"/>
              </a:spcBef>
              <a:spcAft>
                <a:spcPts val="0"/>
              </a:spcAft>
              <a:buClrTx/>
              <a:buSzTx/>
              <a:buFontTx/>
              <a:buBlip>
                <a:blip r:embed="rId3"/>
              </a:buBlip>
              <a:tabLst/>
              <a:defRPr/>
            </a:pPr>
            <a:r>
              <a:rPr kumimoji="0" lang="en-GB" sz="18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First steps </a:t>
            </a: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for EU networking for newcomer cities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8B8783"/>
              </a:solidFill>
              <a:effectLst/>
              <a:highlight>
                <a:srgbClr val="FFFF00"/>
              </a:highlight>
              <a:uLnTx/>
              <a:uFillTx/>
              <a:latin typeface="Ubuntu" panose="020B0504030602030204" pitchFamily="34" charset="0"/>
              <a:ea typeface="Tahoma" panose="020B0604030504040204" pitchFamily="34" charset="0"/>
              <a:cs typeface="Tahoma" panose="020B0604030504040204" pitchFamily="34" charset="0"/>
            </a:endParaRPr>
          </a:p>
        </p:txBody>
      </p:sp>
      <p:sp>
        <p:nvSpPr>
          <p:cNvPr id="3" name="TITLE">
            <a:extLst>
              <a:ext uri="{FF2B5EF4-FFF2-40B4-BE49-F238E27FC236}">
                <a16:creationId xmlns:a16="http://schemas.microsoft.com/office/drawing/2014/main" xmlns="" id="{2D1E291D-6A8D-FCFB-0309-7A5E1BD42617}"/>
              </a:ext>
            </a:extLst>
          </p:cNvPr>
          <p:cNvSpPr txBox="1"/>
          <p:nvPr/>
        </p:nvSpPr>
        <p:spPr>
          <a:xfrm>
            <a:off x="968325" y="410513"/>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COMPLEMENTING URBACT</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552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38" name="TITLE">
            <a:extLst>
              <a:ext uri="{FF2B5EF4-FFF2-40B4-BE49-F238E27FC236}">
                <a16:creationId xmlns:a16="http://schemas.microsoft.com/office/drawing/2014/main" xmlns="" id="{11201C81-F976-E9F1-62D1-FD56F328F5DB}"/>
              </a:ext>
            </a:extLst>
          </p:cNvPr>
          <p:cNvSpPr txBox="1"/>
          <p:nvPr/>
        </p:nvSpPr>
        <p:spPr>
          <a:xfrm>
            <a:off x="1000338" y="449410"/>
            <a:ext cx="9945490" cy="707886"/>
          </a:xfrm>
          <a:prstGeom prst="rect">
            <a:avLst/>
          </a:prstGeom>
          <a:noFill/>
        </p:spPr>
        <p:txBody>
          <a:bodyPr wrap="square" rtlCol="0">
            <a:spAutoFit/>
          </a:bodyPr>
          <a:lstStyle/>
          <a:p>
            <a:r>
              <a:rPr lang="fr-BE" sz="4000" b="1" dirty="0">
                <a:solidFill>
                  <a:srgbClr val="002060"/>
                </a:solidFill>
                <a:latin typeface="Ubuntu" panose="020B0504030602030204" pitchFamily="34" charset="0"/>
                <a:ea typeface="Tahoma" panose="020B0604030504040204" pitchFamily="34" charset="0"/>
                <a:cs typeface="Tahoma" panose="020B0604030504040204" pitchFamily="34" charset="0"/>
              </a:rPr>
              <a:t>UPCOMING OPPORTUNITIES</a:t>
            </a:r>
            <a:endParaRPr lang="fr-FR" sz="4000" b="1" dirty="0">
              <a:solidFill>
                <a:srgbClr val="002060"/>
              </a:solidFill>
              <a:latin typeface="Ubuntu" panose="020B0504030602030204" pitchFamily="34" charset="0"/>
              <a:ea typeface="Tahoma" panose="020B0604030504040204" pitchFamily="34" charset="0"/>
              <a:cs typeface="Tahoma" panose="020B0604030504040204" pitchFamily="34" charset="0"/>
            </a:endParaRPr>
          </a:p>
        </p:txBody>
      </p:sp>
      <p:sp>
        <p:nvSpPr>
          <p:cNvPr id="9" name="ZoneTexte 21">
            <a:extLst>
              <a:ext uri="{FF2B5EF4-FFF2-40B4-BE49-F238E27FC236}">
                <a16:creationId xmlns:a16="http://schemas.microsoft.com/office/drawing/2014/main" xmlns="" id="{43044FAF-C48E-69C8-1035-C6D779036A7C}"/>
              </a:ext>
            </a:extLst>
          </p:cNvPr>
          <p:cNvSpPr txBox="1"/>
          <p:nvPr/>
        </p:nvSpPr>
        <p:spPr>
          <a:xfrm>
            <a:off x="667735" y="1616034"/>
            <a:ext cx="10610695" cy="5324535"/>
          </a:xfrm>
          <a:prstGeom prst="rect">
            <a:avLst/>
          </a:prstGeom>
          <a:noFill/>
        </p:spPr>
        <p:txBody>
          <a:bodyPr wrap="square" rtlCol="0">
            <a:spAutoFit/>
          </a:bodyPr>
          <a:lstStyle/>
          <a:p>
            <a:pPr lvl="1"/>
            <a:r>
              <a:rPr lang="en-GB" sz="2000" b="1" dirty="0">
                <a:solidFill>
                  <a:srgbClr val="1DA090"/>
                </a:solidFill>
                <a:latin typeface="Tahoma" panose="020B0604030504040204" pitchFamily="34" charset="0"/>
                <a:ea typeface="Tahoma" panose="020B0604030504040204" pitchFamily="34" charset="0"/>
                <a:cs typeface="Tahoma" panose="020B0604030504040204" pitchFamily="34" charset="0"/>
              </a:rPr>
              <a:t>City-to-City Exchanges: </a:t>
            </a:r>
            <a:r>
              <a:rPr lang="en-GB" sz="2000" dirty="0">
                <a:solidFill>
                  <a:srgbClr val="1DA090"/>
                </a:solidFill>
                <a:latin typeface="Tahoma" panose="020B0604030504040204" pitchFamily="34" charset="0"/>
                <a:ea typeface="Tahoma" panose="020B0604030504040204" pitchFamily="34" charset="0"/>
                <a:cs typeface="Tahoma" panose="020B0604030504040204" pitchFamily="34" charset="0"/>
              </a:rPr>
              <a:t>Call for applications</a:t>
            </a:r>
          </a:p>
          <a:p>
            <a:pPr lvl="1"/>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4</a:t>
            </a:r>
            <a:r>
              <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April </a:t>
            </a:r>
            <a:r>
              <a:rPr lang="en-GB" sz="2000" dirty="0">
                <a:solidFill>
                  <a:srgbClr val="002060"/>
                </a:solidFill>
                <a:latin typeface="Tahoma" panose="020B0604030504040204" pitchFamily="34" charset="0"/>
                <a:ea typeface="Tahoma" panose="020B0604030504040204" pitchFamily="34" charset="0"/>
                <a:cs typeface="Tahoma" panose="020B0604030504040204" pitchFamily="34" charset="0"/>
              </a:rPr>
              <a:t>to 17 November (7.5 months)</a:t>
            </a:r>
          </a:p>
          <a:p>
            <a:pPr lvl="1"/>
            <a:endParaRPr lang="en-GB"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r>
              <a:rPr lang="en-GB" sz="2000" b="1" dirty="0">
                <a:solidFill>
                  <a:srgbClr val="1DA090"/>
                </a:solidFill>
                <a:latin typeface="Tahoma" panose="020B0604030504040204" pitchFamily="34" charset="0"/>
                <a:ea typeface="Tahoma" panose="020B0604030504040204" pitchFamily="34" charset="0"/>
                <a:cs typeface="Tahoma" panose="020B0604030504040204" pitchFamily="34" charset="0"/>
              </a:rPr>
              <a:t>Peer Reviews: </a:t>
            </a:r>
            <a:r>
              <a:rPr lang="en-GB" sz="2000" dirty="0">
                <a:solidFill>
                  <a:srgbClr val="1DA090"/>
                </a:solidFill>
                <a:latin typeface="Tahoma" panose="020B0604030504040204" pitchFamily="34" charset="0"/>
                <a:ea typeface="Tahoma" panose="020B0604030504040204" pitchFamily="34" charset="0"/>
                <a:cs typeface="Tahoma" panose="020B0604030504040204" pitchFamily="34" charset="0"/>
              </a:rPr>
              <a:t>Call for Cities under Review</a:t>
            </a:r>
          </a:p>
          <a:p>
            <a:pPr lvl="1"/>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4</a:t>
            </a:r>
            <a:r>
              <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April </a:t>
            </a:r>
            <a:r>
              <a:rPr lang="en-GB" sz="2000" dirty="0">
                <a:solidFill>
                  <a:srgbClr val="002060"/>
                </a:solidFill>
                <a:latin typeface="Tahoma" panose="020B0604030504040204" pitchFamily="34" charset="0"/>
                <a:ea typeface="Tahoma" panose="020B0604030504040204" pitchFamily="34" charset="0"/>
                <a:cs typeface="Tahoma" panose="020B0604030504040204" pitchFamily="34" charset="0"/>
              </a:rPr>
              <a:t>to 29 May (8 weeks)</a:t>
            </a:r>
          </a:p>
          <a:p>
            <a:pPr lvl="1"/>
            <a:endParaRPr lang="en-GB"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r>
              <a:rPr lang="en-GB" sz="2000" b="1" dirty="0">
                <a:solidFill>
                  <a:srgbClr val="1DA090"/>
                </a:solidFill>
                <a:latin typeface="Tahoma" panose="020B0604030504040204" pitchFamily="34" charset="0"/>
                <a:ea typeface="Tahoma" panose="020B0604030504040204" pitchFamily="34" charset="0"/>
                <a:cs typeface="Tahoma" panose="020B0604030504040204" pitchFamily="34" charset="0"/>
              </a:rPr>
              <a:t>Peer Reviews: </a:t>
            </a:r>
            <a:r>
              <a:rPr lang="en-GB" sz="2000" dirty="0">
                <a:solidFill>
                  <a:srgbClr val="1DA090"/>
                </a:solidFill>
                <a:latin typeface="Tahoma" panose="020B0604030504040204" pitchFamily="34" charset="0"/>
                <a:ea typeface="Tahoma" panose="020B0604030504040204" pitchFamily="34" charset="0"/>
                <a:cs typeface="Tahoma" panose="020B0604030504040204" pitchFamily="34" charset="0"/>
              </a:rPr>
              <a:t>Call for Peers for Peer Review in Thessaloniki, end-June</a:t>
            </a:r>
          </a:p>
          <a:p>
            <a:pPr lvl="1"/>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4</a:t>
            </a:r>
            <a:r>
              <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April </a:t>
            </a:r>
            <a:r>
              <a:rPr lang="en-GB" sz="2000" dirty="0">
                <a:solidFill>
                  <a:srgbClr val="1F3864"/>
                </a:solidFill>
                <a:latin typeface="Tahoma" panose="020B0604030504040204" pitchFamily="34" charset="0"/>
                <a:ea typeface="Tahoma" panose="020B0604030504040204" pitchFamily="34" charset="0"/>
                <a:cs typeface="Tahoma" panose="020B0604030504040204" pitchFamily="34" charset="0"/>
              </a:rPr>
              <a:t>to 30 April (4 weeks)</a:t>
            </a:r>
          </a:p>
          <a:p>
            <a:pPr lvl="1"/>
            <a:endParaRPr lang="en-GB"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r>
              <a:rPr lang="en-GB" sz="2000" b="1" dirty="0">
                <a:solidFill>
                  <a:srgbClr val="1DA090"/>
                </a:solidFill>
                <a:latin typeface="Tahoma" panose="020B0604030504040204" pitchFamily="34" charset="0"/>
                <a:ea typeface="Tahoma" panose="020B0604030504040204" pitchFamily="34" charset="0"/>
                <a:cs typeface="Tahoma" panose="020B0604030504040204" pitchFamily="34" charset="0"/>
              </a:rPr>
              <a:t>Events: </a:t>
            </a:r>
          </a:p>
          <a:p>
            <a:pPr lvl="1"/>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End-May: 	</a:t>
            </a:r>
            <a:r>
              <a:rPr lang="en-GB" sz="2000" dirty="0">
                <a:solidFill>
                  <a:srgbClr val="002060"/>
                </a:solidFill>
                <a:latin typeface="Tahoma" panose="020B0604030504040204" pitchFamily="34" charset="0"/>
                <a:ea typeface="Tahoma" panose="020B0604030504040204" pitchFamily="34" charset="0"/>
                <a:cs typeface="Tahoma" panose="020B0604030504040204" pitchFamily="34" charset="0"/>
              </a:rPr>
              <a:t>Delivering high-quality urban CLLD, </a:t>
            </a:r>
            <a:r>
              <a:rPr lang="en-GB" sz="2000" i="1" dirty="0">
                <a:solidFill>
                  <a:schemeClr val="tx2"/>
                </a:solidFill>
                <a:latin typeface="Tahoma" panose="020B0604030504040204" pitchFamily="34" charset="0"/>
                <a:ea typeface="Tahoma" panose="020B0604030504040204" pitchFamily="34" charset="0"/>
                <a:cs typeface="Tahoma" panose="020B0604030504040204" pitchFamily="34" charset="0"/>
              </a:rPr>
              <a:t>Timisoara, Romania</a:t>
            </a:r>
          </a:p>
          <a:p>
            <a:pPr marL="449580"/>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June: 	</a:t>
            </a:r>
            <a:r>
              <a:rPr lang="en-GB" sz="2000" dirty="0">
                <a:solidFill>
                  <a:srgbClr val="002060"/>
                </a:solidFill>
                <a:latin typeface="Tahoma" panose="020B0604030504040204" pitchFamily="34" charset="0"/>
                <a:ea typeface="Tahoma" panose="020B0604030504040204" pitchFamily="34" charset="0"/>
                <a:cs typeface="Tahoma" panose="020B0604030504040204" pitchFamily="34" charset="0"/>
              </a:rPr>
              <a:t>Supporting an integrated approach to urban innovation, </a:t>
            </a:r>
            <a:r>
              <a:rPr lang="en-GB" sz="2000" i="1" dirty="0">
                <a:solidFill>
                  <a:schemeClr val="tx2"/>
                </a:solidFill>
                <a:latin typeface="Tahoma" panose="020B0604030504040204" pitchFamily="34" charset="0"/>
                <a:ea typeface="Tahoma" panose="020B0604030504040204" pitchFamily="34" charset="0"/>
                <a:cs typeface="Tahoma" panose="020B0604030504040204" pitchFamily="34" charset="0"/>
              </a:rPr>
              <a:t>location TBC</a:t>
            </a:r>
            <a:endPar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1"/>
            <a:endParaRPr lang="en-GB" sz="20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lvl="1"/>
            <a:r>
              <a:rPr lang="en-GB" sz="2000" b="1" dirty="0">
                <a:solidFill>
                  <a:srgbClr val="1DA090"/>
                </a:solidFill>
                <a:latin typeface="Tahoma" panose="020B0604030504040204" pitchFamily="34" charset="0"/>
                <a:ea typeface="Tahoma" panose="020B0604030504040204" pitchFamily="34" charset="0"/>
                <a:cs typeface="Tahoma" panose="020B0604030504040204" pitchFamily="34" charset="0"/>
              </a:rPr>
              <a:t>Experts: </a:t>
            </a:r>
            <a:r>
              <a:rPr lang="en-GB" sz="2000" dirty="0">
                <a:solidFill>
                  <a:srgbClr val="1DA090"/>
                </a:solidFill>
                <a:latin typeface="Tahoma" panose="020B0604030504040204" pitchFamily="34" charset="0"/>
                <a:ea typeface="Tahoma" panose="020B0604030504040204" pitchFamily="34" charset="0"/>
                <a:cs typeface="Tahoma" panose="020B0604030504040204" pitchFamily="34" charset="0"/>
              </a:rPr>
              <a:t>Call for Experts to support capacity building activities</a:t>
            </a:r>
          </a:p>
          <a:p>
            <a:pPr lvl="1"/>
            <a:r>
              <a:rPr lang="en-GB" sz="2000" b="1" dirty="0">
                <a:solidFill>
                  <a:srgbClr val="0070C0"/>
                </a:solidFill>
                <a:latin typeface="Tahoma" panose="020B0604030504040204" pitchFamily="34" charset="0"/>
                <a:ea typeface="Tahoma" panose="020B0604030504040204" pitchFamily="34" charset="0"/>
                <a:cs typeface="Tahoma" panose="020B0604030504040204" pitchFamily="34" charset="0"/>
              </a:rPr>
              <a:t>Soon closing</a:t>
            </a:r>
            <a:r>
              <a:rPr lang="en-GB" sz="2000" dirty="0">
                <a:solidFill>
                  <a:srgbClr val="1F3864"/>
                </a:solidFill>
                <a:latin typeface="Tahoma" panose="020B0604030504040204" pitchFamily="34" charset="0"/>
                <a:ea typeface="Tahoma" panose="020B0604030504040204" pitchFamily="34" charset="0"/>
                <a:cs typeface="Tahoma" panose="020B0604030504040204" pitchFamily="34" charset="0"/>
              </a:rPr>
              <a:t>, 19 March 23:59 CET</a:t>
            </a:r>
          </a:p>
          <a:p>
            <a:pPr lvl="1"/>
            <a:endParaRPr lang="en-GB" sz="2000" dirty="0">
              <a:solidFill>
                <a:schemeClr val="tx2"/>
              </a:solidFill>
              <a:latin typeface="Ubuntu" panose="020B0504030602030204" pitchFamily="34" charset="0"/>
              <a:ea typeface="Tahoma" panose="020B0604030504040204" pitchFamily="34" charset="0"/>
              <a:cs typeface="Tahoma" panose="020B0604030504040204" pitchFamily="34" charset="0"/>
            </a:endParaRPr>
          </a:p>
          <a:p>
            <a:pPr lvl="1"/>
            <a:endParaRPr lang="en-GB" sz="2000" i="1" dirty="0">
              <a:solidFill>
                <a:schemeClr val="tx2"/>
              </a:solidFill>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452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40" name="Group 139">
            <a:extLst>
              <a:ext uri="{FF2B5EF4-FFF2-40B4-BE49-F238E27FC236}">
                <a16:creationId xmlns:a16="http://schemas.microsoft.com/office/drawing/2014/main" xmlns="" id="{0FD5CC43-54F6-A65F-2F97-3A558AF650D7}"/>
              </a:ext>
            </a:extLst>
          </p:cNvPr>
          <p:cNvGrpSpPr/>
          <p:nvPr/>
        </p:nvGrpSpPr>
        <p:grpSpPr>
          <a:xfrm>
            <a:off x="5678884" y="-86962"/>
            <a:ext cx="6215300" cy="7943713"/>
            <a:chOff x="4386798" y="-37130"/>
            <a:chExt cx="6215300" cy="7943713"/>
          </a:xfrm>
        </p:grpSpPr>
        <p:grpSp>
          <p:nvGrpSpPr>
            <p:cNvPr id="23" name="Group 22">
              <a:extLst>
                <a:ext uri="{FF2B5EF4-FFF2-40B4-BE49-F238E27FC236}">
                  <a16:creationId xmlns:a16="http://schemas.microsoft.com/office/drawing/2014/main" xmlns="" id="{87E0DF94-69F0-BC69-7556-947471F2023F}"/>
                </a:ext>
              </a:extLst>
            </p:cNvPr>
            <p:cNvGrpSpPr/>
            <p:nvPr/>
          </p:nvGrpSpPr>
          <p:grpSpPr>
            <a:xfrm>
              <a:off x="4386798" y="-37130"/>
              <a:ext cx="6215300" cy="7943713"/>
              <a:chOff x="6775072" y="2037565"/>
              <a:chExt cx="2236063" cy="2857890"/>
            </a:xfrm>
          </p:grpSpPr>
          <p:pic>
            <p:nvPicPr>
              <p:cNvPr id="24" name="Graphic 23" descr="Europe with solid fill">
                <a:extLst>
                  <a:ext uri="{FF2B5EF4-FFF2-40B4-BE49-F238E27FC236}">
                    <a16:creationId xmlns:a16="http://schemas.microsoft.com/office/drawing/2014/main" xmlns="" id="{46944980-51ED-5D95-69EE-07F76F07D9F8}"/>
                  </a:ext>
                </a:extLst>
              </p:cNvPr>
              <p:cNvPicPr/>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r="22319"/>
              <a:stretch/>
            </p:blipFill>
            <p:spPr>
              <a:xfrm>
                <a:off x="6801492" y="2037565"/>
                <a:ext cx="2209643" cy="2844532"/>
              </a:xfrm>
              <a:prstGeom prst="rect">
                <a:avLst/>
              </a:prstGeom>
            </p:spPr>
          </p:pic>
          <p:pic>
            <p:nvPicPr>
              <p:cNvPr id="25" name="Graphic 24" descr="Europe with solid fill">
                <a:extLst>
                  <a:ext uri="{FF2B5EF4-FFF2-40B4-BE49-F238E27FC236}">
                    <a16:creationId xmlns:a16="http://schemas.microsoft.com/office/drawing/2014/main" xmlns="" id="{1CA0FC38-8A85-C02D-E06A-FD151D9CD490}"/>
                  </a:ext>
                </a:extLst>
              </p:cNvPr>
              <p:cNvPicPr/>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21391"/>
              <a:stretch/>
            </p:blipFill>
            <p:spPr>
              <a:xfrm>
                <a:off x="6775072" y="2050923"/>
                <a:ext cx="2236063" cy="2844532"/>
              </a:xfrm>
              <a:prstGeom prst="rect">
                <a:avLst/>
              </a:prstGeom>
            </p:spPr>
          </p:pic>
        </p:grpSp>
        <p:grpSp>
          <p:nvGrpSpPr>
            <p:cNvPr id="128" name="Group 127">
              <a:extLst>
                <a:ext uri="{FF2B5EF4-FFF2-40B4-BE49-F238E27FC236}">
                  <a16:creationId xmlns:a16="http://schemas.microsoft.com/office/drawing/2014/main" xmlns="" id="{798A2666-8918-6023-BF4D-7E54FD4F0768}"/>
                </a:ext>
              </a:extLst>
            </p:cNvPr>
            <p:cNvGrpSpPr/>
            <p:nvPr/>
          </p:nvGrpSpPr>
          <p:grpSpPr>
            <a:xfrm>
              <a:off x="6949920" y="5439559"/>
              <a:ext cx="477607" cy="475533"/>
              <a:chOff x="10426754" y="2371810"/>
              <a:chExt cx="943899" cy="939800"/>
            </a:xfrm>
          </p:grpSpPr>
          <p:pic>
            <p:nvPicPr>
              <p:cNvPr id="129" name="Graphic 128" descr="Marker with solid fill">
                <a:extLst>
                  <a:ext uri="{FF2B5EF4-FFF2-40B4-BE49-F238E27FC236}">
                    <a16:creationId xmlns:a16="http://schemas.microsoft.com/office/drawing/2014/main" xmlns="" id="{1ADD7EDD-0789-440F-5D67-3C42AC136D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456253" y="2371810"/>
                <a:ext cx="914400" cy="914400"/>
              </a:xfrm>
              <a:prstGeom prst="rect">
                <a:avLst/>
              </a:prstGeom>
            </p:spPr>
          </p:pic>
          <p:pic>
            <p:nvPicPr>
              <p:cNvPr id="130" name="Graphic 129" descr="Marker with solid fill">
                <a:extLst>
                  <a:ext uri="{FF2B5EF4-FFF2-40B4-BE49-F238E27FC236}">
                    <a16:creationId xmlns:a16="http://schemas.microsoft.com/office/drawing/2014/main" xmlns="" id="{51EEA403-5239-7C66-9AAD-9D8D036F808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426754" y="2397210"/>
                <a:ext cx="914400" cy="914400"/>
              </a:xfrm>
              <a:prstGeom prst="rect">
                <a:avLst/>
              </a:prstGeom>
            </p:spPr>
          </p:pic>
        </p:grpSp>
        <p:grpSp>
          <p:nvGrpSpPr>
            <p:cNvPr id="131" name="Group 130">
              <a:extLst>
                <a:ext uri="{FF2B5EF4-FFF2-40B4-BE49-F238E27FC236}">
                  <a16:creationId xmlns:a16="http://schemas.microsoft.com/office/drawing/2014/main" xmlns="" id="{24026A89-FA8D-6523-FFC5-3000E671DF27}"/>
                </a:ext>
              </a:extLst>
            </p:cNvPr>
            <p:cNvGrpSpPr/>
            <p:nvPr/>
          </p:nvGrpSpPr>
          <p:grpSpPr>
            <a:xfrm>
              <a:off x="7436101" y="3629467"/>
              <a:ext cx="477607" cy="475533"/>
              <a:chOff x="10426754" y="2371810"/>
              <a:chExt cx="943899" cy="939800"/>
            </a:xfrm>
          </p:grpSpPr>
          <p:pic>
            <p:nvPicPr>
              <p:cNvPr id="132" name="Graphic 131" descr="Marker with solid fill">
                <a:extLst>
                  <a:ext uri="{FF2B5EF4-FFF2-40B4-BE49-F238E27FC236}">
                    <a16:creationId xmlns:a16="http://schemas.microsoft.com/office/drawing/2014/main" xmlns="" id="{5472B23B-2529-4B19-1DE7-5E45ABEECD1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456253" y="2371810"/>
                <a:ext cx="914400" cy="914400"/>
              </a:xfrm>
              <a:prstGeom prst="rect">
                <a:avLst/>
              </a:prstGeom>
            </p:spPr>
          </p:pic>
          <p:pic>
            <p:nvPicPr>
              <p:cNvPr id="133" name="Graphic 132" descr="Marker with solid fill">
                <a:extLst>
                  <a:ext uri="{FF2B5EF4-FFF2-40B4-BE49-F238E27FC236}">
                    <a16:creationId xmlns:a16="http://schemas.microsoft.com/office/drawing/2014/main" xmlns="" id="{54974880-915C-9306-C03D-7383FEF921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426754" y="2397210"/>
                <a:ext cx="914400" cy="914400"/>
              </a:xfrm>
              <a:prstGeom prst="rect">
                <a:avLst/>
              </a:prstGeom>
            </p:spPr>
          </p:pic>
        </p:grpSp>
        <p:grpSp>
          <p:nvGrpSpPr>
            <p:cNvPr id="134" name="Group 133">
              <a:extLst>
                <a:ext uri="{FF2B5EF4-FFF2-40B4-BE49-F238E27FC236}">
                  <a16:creationId xmlns:a16="http://schemas.microsoft.com/office/drawing/2014/main" xmlns="" id="{23679724-BEC5-8599-C397-7CC116F3B79A}"/>
                </a:ext>
              </a:extLst>
            </p:cNvPr>
            <p:cNvGrpSpPr/>
            <p:nvPr/>
          </p:nvGrpSpPr>
          <p:grpSpPr>
            <a:xfrm>
              <a:off x="9663482" y="5492836"/>
              <a:ext cx="477607" cy="475533"/>
              <a:chOff x="10426754" y="2371810"/>
              <a:chExt cx="943899" cy="939800"/>
            </a:xfrm>
          </p:grpSpPr>
          <p:pic>
            <p:nvPicPr>
              <p:cNvPr id="135" name="Graphic 134" descr="Marker with solid fill">
                <a:extLst>
                  <a:ext uri="{FF2B5EF4-FFF2-40B4-BE49-F238E27FC236}">
                    <a16:creationId xmlns:a16="http://schemas.microsoft.com/office/drawing/2014/main" xmlns="" id="{6D02B21F-C7F7-84D3-6341-BE3F969460A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456253" y="2371810"/>
                <a:ext cx="914400" cy="914400"/>
              </a:xfrm>
              <a:prstGeom prst="rect">
                <a:avLst/>
              </a:prstGeom>
            </p:spPr>
          </p:pic>
          <p:pic>
            <p:nvPicPr>
              <p:cNvPr id="136" name="Graphic 135" descr="Marker with solid fill">
                <a:extLst>
                  <a:ext uri="{FF2B5EF4-FFF2-40B4-BE49-F238E27FC236}">
                    <a16:creationId xmlns:a16="http://schemas.microsoft.com/office/drawing/2014/main" xmlns="" id="{D4270A44-33C3-8BA0-7732-F54FC854B4A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426754" y="2397210"/>
                <a:ext cx="914400" cy="914400"/>
              </a:xfrm>
              <a:prstGeom prst="rect">
                <a:avLst/>
              </a:prstGeom>
            </p:spPr>
          </p:pic>
        </p:grpSp>
        <p:grpSp>
          <p:nvGrpSpPr>
            <p:cNvPr id="137" name="Group 136">
              <a:extLst>
                <a:ext uri="{FF2B5EF4-FFF2-40B4-BE49-F238E27FC236}">
                  <a16:creationId xmlns:a16="http://schemas.microsoft.com/office/drawing/2014/main" xmlns="" id="{9CBD023C-7869-37B4-C2EE-4A2F6BE05709}"/>
                </a:ext>
              </a:extLst>
            </p:cNvPr>
            <p:cNvGrpSpPr/>
            <p:nvPr/>
          </p:nvGrpSpPr>
          <p:grpSpPr>
            <a:xfrm>
              <a:off x="8174723" y="4786987"/>
              <a:ext cx="477607" cy="475533"/>
              <a:chOff x="10426754" y="2371810"/>
              <a:chExt cx="943899" cy="939800"/>
            </a:xfrm>
          </p:grpSpPr>
          <p:pic>
            <p:nvPicPr>
              <p:cNvPr id="138" name="Graphic 137" descr="Marker with solid fill">
                <a:extLst>
                  <a:ext uri="{FF2B5EF4-FFF2-40B4-BE49-F238E27FC236}">
                    <a16:creationId xmlns:a16="http://schemas.microsoft.com/office/drawing/2014/main" xmlns="" id="{BA5D8BB1-8171-78D6-6669-CFAF9AD52C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456253" y="2371810"/>
                <a:ext cx="914400" cy="914400"/>
              </a:xfrm>
              <a:prstGeom prst="rect">
                <a:avLst/>
              </a:prstGeom>
            </p:spPr>
          </p:pic>
          <p:pic>
            <p:nvPicPr>
              <p:cNvPr id="139" name="Graphic 138" descr="Marker with solid fill">
                <a:extLst>
                  <a:ext uri="{FF2B5EF4-FFF2-40B4-BE49-F238E27FC236}">
                    <a16:creationId xmlns:a16="http://schemas.microsoft.com/office/drawing/2014/main" xmlns="" id="{87B9BB82-FD17-AF44-683E-574DCC75CC9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426754" y="2397210"/>
                <a:ext cx="914400" cy="914400"/>
              </a:xfrm>
              <a:prstGeom prst="rect">
                <a:avLst/>
              </a:prstGeom>
            </p:spPr>
          </p:pic>
        </p:grpSp>
        <p:grpSp>
          <p:nvGrpSpPr>
            <p:cNvPr id="60" name="Group 59">
              <a:extLst>
                <a:ext uri="{FF2B5EF4-FFF2-40B4-BE49-F238E27FC236}">
                  <a16:creationId xmlns:a16="http://schemas.microsoft.com/office/drawing/2014/main" xmlns="" id="{13D224FE-9B43-0C0C-9DD1-EBA5BB19B1D1}"/>
                </a:ext>
              </a:extLst>
            </p:cNvPr>
            <p:cNvGrpSpPr/>
            <p:nvPr/>
          </p:nvGrpSpPr>
          <p:grpSpPr>
            <a:xfrm>
              <a:off x="10001839" y="4174082"/>
              <a:ext cx="477607" cy="475533"/>
              <a:chOff x="10426754" y="2371810"/>
              <a:chExt cx="943899" cy="939800"/>
            </a:xfrm>
          </p:grpSpPr>
          <p:pic>
            <p:nvPicPr>
              <p:cNvPr id="61" name="Graphic 60" descr="Marker with solid fill">
                <a:extLst>
                  <a:ext uri="{FF2B5EF4-FFF2-40B4-BE49-F238E27FC236}">
                    <a16:creationId xmlns:a16="http://schemas.microsoft.com/office/drawing/2014/main" xmlns="" id="{CEDF3C6D-8DD2-1678-B356-996A45F4A1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456253" y="2371810"/>
                <a:ext cx="914400" cy="914400"/>
              </a:xfrm>
              <a:prstGeom prst="rect">
                <a:avLst/>
              </a:prstGeom>
            </p:spPr>
          </p:pic>
          <p:pic>
            <p:nvPicPr>
              <p:cNvPr id="62" name="Graphic 61" descr="Marker with solid fill">
                <a:extLst>
                  <a:ext uri="{FF2B5EF4-FFF2-40B4-BE49-F238E27FC236}">
                    <a16:creationId xmlns:a16="http://schemas.microsoft.com/office/drawing/2014/main" xmlns="" id="{49EB1892-A070-732B-3E0C-B82CAE3EBE3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426754" y="2397210"/>
                <a:ext cx="914400" cy="914400"/>
              </a:xfrm>
              <a:prstGeom prst="rect">
                <a:avLst/>
              </a:prstGeom>
            </p:spPr>
          </p:pic>
        </p:grpSp>
      </p:grpSp>
      <p:sp>
        <p:nvSpPr>
          <p:cNvPr id="22" name="Rectangle 21">
            <a:extLst>
              <a:ext uri="{FF2B5EF4-FFF2-40B4-BE49-F238E27FC236}">
                <a16:creationId xmlns:a16="http://schemas.microsoft.com/office/drawing/2014/main" xmlns="" id="{5CD836CB-B174-1C34-6EF8-43CEBB431060}"/>
              </a:ext>
            </a:extLst>
          </p:cNvPr>
          <p:cNvSpPr/>
          <p:nvPr/>
        </p:nvSpPr>
        <p:spPr>
          <a:xfrm>
            <a:off x="371612" y="861423"/>
            <a:ext cx="11835315" cy="6084071"/>
          </a:xfrm>
          <a:prstGeom prst="rect">
            <a:avLst/>
          </a:prstGeom>
          <a:gradFill flip="none" rotWithShape="1">
            <a:gsLst>
              <a:gs pos="0">
                <a:schemeClr val="bg1">
                  <a:alpha val="15000"/>
                </a:schemeClr>
              </a:gs>
              <a:gs pos="82000">
                <a:schemeClr val="bg1">
                  <a:shade val="100000"/>
                  <a:satMod val="115000"/>
                  <a:lumMod val="12000"/>
                  <a:lumOff val="8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ITLE">
            <a:extLst>
              <a:ext uri="{FF2B5EF4-FFF2-40B4-BE49-F238E27FC236}">
                <a16:creationId xmlns:a16="http://schemas.microsoft.com/office/drawing/2014/main" xmlns="" id="{11201C81-F976-E9F1-62D1-FD56F328F5DB}"/>
              </a:ext>
            </a:extLst>
          </p:cNvPr>
          <p:cNvSpPr txBox="1"/>
          <p:nvPr/>
        </p:nvSpPr>
        <p:spPr>
          <a:xfrm>
            <a:off x="1177517" y="289604"/>
            <a:ext cx="73107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EUI CAPACITY BUILDING</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xmlns="" id="{49686F0F-48F3-6BC2-0ADB-71A9E734770A}"/>
              </a:ext>
            </a:extLst>
          </p:cNvPr>
          <p:cNvSpPr txBox="1"/>
          <p:nvPr/>
        </p:nvSpPr>
        <p:spPr>
          <a:xfrm>
            <a:off x="1037439" y="1559404"/>
            <a:ext cx="10856745" cy="53860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Overall target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EU cities of all sizes involved or interested in </a:t>
            </a:r>
            <a:r>
              <a:rPr kumimoji="0" lang="en-GB" sz="24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Sustainable Urban Development </a:t>
            </a: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within Cohesion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Two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11"/>
              </a:buBlip>
              <a:tabLst/>
              <a:defRPr/>
            </a:pPr>
            <a:r>
              <a:rPr kumimoji="0" lang="en-GB" sz="24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Improve the capacities of cities </a:t>
            </a: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design and implement SUD strategies, policies and practices in an integrated and participative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11"/>
              </a:buBlip>
              <a:tabLst/>
              <a:defRPr/>
            </a:pPr>
            <a:r>
              <a:rPr kumimoji="0" lang="en-GB" sz="24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4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Improve the quality of the design and overall implementation </a:t>
            </a: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 SUD strategies, policies and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212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38" name="TITLE">
            <a:extLst>
              <a:ext uri="{FF2B5EF4-FFF2-40B4-BE49-F238E27FC236}">
                <a16:creationId xmlns:a16="http://schemas.microsoft.com/office/drawing/2014/main" xmlns="" id="{11201C81-F976-E9F1-62D1-FD56F328F5DB}"/>
              </a:ext>
            </a:extLst>
          </p:cNvPr>
          <p:cNvSpPr txBox="1"/>
          <p:nvPr/>
        </p:nvSpPr>
        <p:spPr>
          <a:xfrm>
            <a:off x="1019589" y="402687"/>
            <a:ext cx="9945490" cy="707886"/>
          </a:xfrm>
          <a:prstGeom prst="rect">
            <a:avLst/>
          </a:prstGeom>
          <a:noFill/>
        </p:spPr>
        <p:txBody>
          <a:bodyPr wrap="square" rtlCol="0">
            <a:spAutoFit/>
          </a:bodyPr>
          <a:lstStyle/>
          <a:p>
            <a:r>
              <a:rPr lang="fr-BE" sz="4000" b="1" dirty="0">
                <a:solidFill>
                  <a:srgbClr val="002060"/>
                </a:solidFill>
                <a:latin typeface="Ubuntu" panose="020B0504030602030204" pitchFamily="34" charset="0"/>
                <a:ea typeface="Tahoma" panose="020B0604030504040204" pitchFamily="34" charset="0"/>
                <a:cs typeface="Tahoma" panose="020B0604030504040204" pitchFamily="34" charset="0"/>
              </a:rPr>
              <a:t>SUPPORT FOR APPLICANTS</a:t>
            </a:r>
            <a:endParaRPr lang="fr-FR" sz="4000" b="1" dirty="0">
              <a:solidFill>
                <a:srgbClr val="002060"/>
              </a:solidFill>
              <a:latin typeface="Ubuntu" panose="020B050403060203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xmlns="" id="{BA934027-89F1-8894-570D-EA7583B2E670}"/>
              </a:ext>
            </a:extLst>
          </p:cNvPr>
          <p:cNvGrpSpPr/>
          <p:nvPr/>
        </p:nvGrpSpPr>
        <p:grpSpPr>
          <a:xfrm>
            <a:off x="1106905" y="1232034"/>
            <a:ext cx="10664793" cy="6814463"/>
            <a:chOff x="685469" y="1797632"/>
            <a:chExt cx="11145184" cy="6814463"/>
          </a:xfrm>
        </p:grpSpPr>
        <p:sp>
          <p:nvSpPr>
            <p:cNvPr id="9" name="ZoneTexte 21">
              <a:extLst>
                <a:ext uri="{FF2B5EF4-FFF2-40B4-BE49-F238E27FC236}">
                  <a16:creationId xmlns:a16="http://schemas.microsoft.com/office/drawing/2014/main" xmlns="" id="{43044FAF-C48E-69C8-1035-C6D779036A7C}"/>
                </a:ext>
              </a:extLst>
            </p:cNvPr>
            <p:cNvSpPr txBox="1"/>
            <p:nvPr/>
          </p:nvSpPr>
          <p:spPr>
            <a:xfrm>
              <a:off x="1268883" y="1797632"/>
              <a:ext cx="10561770" cy="6814463"/>
            </a:xfrm>
            <a:prstGeom prst="rect">
              <a:avLst/>
            </a:prstGeom>
            <a:noFill/>
          </p:spPr>
          <p:txBody>
            <a:bodyPr wrap="square" rtlCol="0">
              <a:spAutoFit/>
            </a:bodyPr>
            <a:lstStyle/>
            <a:p>
              <a:pPr>
                <a:lnSpc>
                  <a:spcPct val="150000"/>
                </a:lnSpc>
              </a:pPr>
              <a:r>
                <a:rPr lang="en-GB" sz="2000" dirty="0">
                  <a:solidFill>
                    <a:srgbClr val="1F3864"/>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GB" sz="2000" dirty="0">
                  <a:solidFill>
                    <a:srgbClr val="20A292"/>
                  </a:solidFill>
                  <a:latin typeface="Tahoma" panose="020B0604030504040204" pitchFamily="34" charset="0"/>
                  <a:ea typeface="Tahoma" panose="020B0604030504040204" pitchFamily="34" charset="0"/>
                  <a:cs typeface="Tahoma" panose="020B0604030504040204" pitchFamily="34" charset="0"/>
                </a:rPr>
                <a:t>	</a:t>
              </a:r>
              <a:r>
                <a:rPr lang="en-GB" sz="2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Applicant</a:t>
              </a:r>
              <a:r>
                <a:rPr lang="en-GB" sz="2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20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Webinar – 5 April, 10:00 CEST</a:t>
              </a:r>
            </a:p>
            <a:p>
              <a:pPr>
                <a:lnSpc>
                  <a:spcPct val="150000"/>
                </a:lnSpc>
              </a:pPr>
              <a:r>
                <a:rPr lang="en-GB" sz="2000" dirty="0">
                  <a:solidFill>
                    <a:srgbClr val="1F3864"/>
                  </a:solidFill>
                  <a:latin typeface="Tahoma" panose="020B0604030504040204" pitchFamily="34" charset="0"/>
                  <a:ea typeface="Tahoma" panose="020B0604030504040204" pitchFamily="34" charset="0"/>
                  <a:cs typeface="Tahoma" panose="020B0604030504040204" pitchFamily="34" charset="0"/>
                </a:rPr>
                <a:t>	Supporting applicants for City-to-City Exchanges and Peer Reviews</a:t>
              </a:r>
            </a:p>
            <a:p>
              <a:pPr lvl="1"/>
              <a:endParaRPr lang="en-GB"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endParaRPr lang="en-GB"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r>
                <a:rPr lang="en-GB" sz="20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GB" sz="2000" b="1" dirty="0">
                  <a:solidFill>
                    <a:srgbClr val="20A292"/>
                  </a:solidFill>
                  <a:latin typeface="Tahoma" panose="020B0604030504040204" pitchFamily="34" charset="0"/>
                  <a:ea typeface="Tahoma" panose="020B0604030504040204" pitchFamily="34" charset="0"/>
                  <a:cs typeface="Tahoma" panose="020B0604030504040204" pitchFamily="34" charset="0"/>
                </a:rPr>
                <a:t>Peer identification for city-to-city exchange applicants</a:t>
              </a:r>
            </a:p>
            <a:p>
              <a:pPr lvl="1"/>
              <a:r>
                <a:rPr lang="en-GB" sz="2000" dirty="0">
                  <a:solidFill>
                    <a:schemeClr val="tx2"/>
                  </a:solidFill>
                  <a:latin typeface="Tahoma" panose="020B0604030504040204" pitchFamily="34" charset="0"/>
                  <a:ea typeface="Tahoma" panose="020B0604030504040204" pitchFamily="34" charset="0"/>
                  <a:cs typeface="Tahoma" panose="020B0604030504040204" pitchFamily="34" charset="0"/>
                </a:rPr>
                <a:t>	Form to request contact with urban authority involved in UIA/EUI-IA or </a:t>
              </a:r>
              <a:r>
                <a:rPr lang="en-GB"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UAEU</a:t>
              </a:r>
              <a:endParaRPr lang="en-GB"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endParaRPr lang="en-GB"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endParaRPr lang="en-GB"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GB" sz="2000" b="1" dirty="0">
                  <a:solidFill>
                    <a:srgbClr val="20A292"/>
                  </a:solidFill>
                  <a:latin typeface="Tahoma" panose="020B0604030504040204" pitchFamily="34" charset="0"/>
                  <a:ea typeface="Tahoma" panose="020B0604030504040204" pitchFamily="34" charset="0"/>
                  <a:cs typeface="Tahoma" panose="020B0604030504040204" pitchFamily="34" charset="0"/>
                </a:rPr>
                <a:t>	Email </a:t>
              </a:r>
            </a:p>
            <a:p>
              <a:pPr>
                <a:lnSpc>
                  <a:spcPct val="107000"/>
                </a:lnSpc>
                <a:spcAft>
                  <a:spcPts val="800"/>
                </a:spcAft>
              </a:pPr>
              <a:r>
                <a:rPr lang="en-GB" sz="2000" dirty="0">
                  <a:solidFill>
                    <a:srgbClr val="023160"/>
                  </a:solidFill>
                  <a:effectLst/>
                  <a:latin typeface="Tahoma" panose="020B0604030504040204" pitchFamily="34" charset="0"/>
                  <a:ea typeface="Tahoma" panose="020B0604030504040204" pitchFamily="34" charset="0"/>
                  <a:cs typeface="Tahoma" panose="020B0604030504040204" pitchFamily="34" charset="0"/>
                </a:rPr>
                <a:t>	</a:t>
              </a:r>
              <a:r>
                <a:rPr lang="en-GB" sz="2000" u="sng" dirty="0">
                  <a:solidFill>
                    <a:srgbClr val="023160"/>
                  </a:solidFill>
                  <a:effectLst/>
                  <a:latin typeface="Tahoma" panose="020B0604030504040204" pitchFamily="34" charset="0"/>
                  <a:ea typeface="Tahoma" panose="020B0604030504040204" pitchFamily="34" charset="0"/>
                  <a:cs typeface="Tahoma" panose="020B0604030504040204" pitchFamily="34" charset="0"/>
                </a:rPr>
                <a:t>capacitybuilding@urban-initiative.eu</a:t>
              </a:r>
              <a:endParaRPr lang="en-GB" sz="20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GB" sz="2000" b="1" dirty="0">
                <a:solidFill>
                  <a:srgbClr val="1F3864"/>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GB" sz="2000" b="1" dirty="0">
                  <a:solidFill>
                    <a:srgbClr val="20A292"/>
                  </a:solidFill>
                  <a:effectLst/>
                  <a:latin typeface="Tahoma" panose="020B0604030504040204" pitchFamily="34" charset="0"/>
                  <a:ea typeface="Tahoma" panose="020B0604030504040204" pitchFamily="34" charset="0"/>
                  <a:cs typeface="Tahoma" panose="020B0604030504040204" pitchFamily="34" charset="0"/>
                </a:rPr>
                <a:t>	Website</a:t>
              </a:r>
              <a:endParaRPr lang="en-GB" sz="2000" dirty="0">
                <a:solidFill>
                  <a:srgbClr val="20A292"/>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GB" sz="2000" dirty="0">
                  <a:solidFill>
                    <a:srgbClr val="1F3864"/>
                  </a:solidFill>
                  <a:effectLst/>
                  <a:latin typeface="Tahoma" panose="020B0604030504040204" pitchFamily="34" charset="0"/>
                  <a:ea typeface="Tahoma" panose="020B0604030504040204" pitchFamily="34" charset="0"/>
                  <a:cs typeface="Tahoma" panose="020B0604030504040204" pitchFamily="34" charset="0"/>
                </a:rPr>
                <a:t>	www.urban-initiative.eu/capacity-building</a:t>
              </a:r>
              <a:endParaRPr lang="en-GB"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endParaRPr lang="en-GB"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endParaRPr lang="en-GB" sz="2000" i="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5" name="Graphic 4" descr="Internet outline">
              <a:extLst>
                <a:ext uri="{FF2B5EF4-FFF2-40B4-BE49-F238E27FC236}">
                  <a16:creationId xmlns:a16="http://schemas.microsoft.com/office/drawing/2014/main" xmlns="" id="{9D7E247F-08AA-F350-F547-DF7F2FD66B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85469" y="6081832"/>
              <a:ext cx="1027815" cy="1027815"/>
            </a:xfrm>
            <a:prstGeom prst="rect">
              <a:avLst/>
            </a:prstGeom>
          </p:spPr>
        </p:pic>
        <p:pic>
          <p:nvPicPr>
            <p:cNvPr id="7" name="Graphic 6" descr="Classroom outline">
              <a:extLst>
                <a:ext uri="{FF2B5EF4-FFF2-40B4-BE49-F238E27FC236}">
                  <a16:creationId xmlns:a16="http://schemas.microsoft.com/office/drawing/2014/main" xmlns="" id="{07403ED8-3033-7F07-412A-AD88E17051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98884" y="2229399"/>
              <a:ext cx="914400" cy="914400"/>
            </a:xfrm>
            <a:prstGeom prst="rect">
              <a:avLst/>
            </a:prstGeom>
          </p:spPr>
        </p:pic>
        <p:pic>
          <p:nvPicPr>
            <p:cNvPr id="10" name="Graphic 9" descr="Envelope outline">
              <a:extLst>
                <a:ext uri="{FF2B5EF4-FFF2-40B4-BE49-F238E27FC236}">
                  <a16:creationId xmlns:a16="http://schemas.microsoft.com/office/drawing/2014/main" xmlns="" id="{E0E8DB73-D36C-D52F-1A6B-BC9F5850B5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98884" y="4801293"/>
              <a:ext cx="914400" cy="914400"/>
            </a:xfrm>
            <a:prstGeom prst="rect">
              <a:avLst/>
            </a:prstGeom>
          </p:spPr>
        </p:pic>
      </p:grpSp>
      <p:pic>
        <p:nvPicPr>
          <p:cNvPr id="4" name="Picture 3" descr="Qr code&#10;&#10;Description automatically generated">
            <a:extLst>
              <a:ext uri="{FF2B5EF4-FFF2-40B4-BE49-F238E27FC236}">
                <a16:creationId xmlns:a16="http://schemas.microsoft.com/office/drawing/2014/main" xmlns="" id="{36D2D45C-9F15-43EC-CFA1-E3B0C77F707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853" t="5292" r="8345" b="28665"/>
          <a:stretch/>
        </p:blipFill>
        <p:spPr>
          <a:xfrm>
            <a:off x="1215431" y="3081652"/>
            <a:ext cx="783167" cy="800100"/>
          </a:xfrm>
          <a:prstGeom prst="rect">
            <a:avLst/>
          </a:prstGeom>
          <a:ln>
            <a:noFill/>
          </a:ln>
        </p:spPr>
      </p:pic>
    </p:spTree>
    <p:extLst>
      <p:ext uri="{BB962C8B-B14F-4D97-AF65-F5344CB8AC3E}">
        <p14:creationId xmlns:p14="http://schemas.microsoft.com/office/powerpoint/2010/main" val="354533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smtClean="0"/>
              <a:t>Slide </a:t>
            </a:r>
            <a:r>
              <a:rPr lang="en-US" sz="1050" dirty="0" smtClean="0">
                <a:solidFill>
                  <a:schemeClr val="accent6"/>
                </a:solidFill>
              </a:rPr>
              <a:t>xx</a:t>
            </a:r>
            <a:r>
              <a:rPr lang="en-US" sz="1050" dirty="0" smtClean="0"/>
              <a:t>: </a:t>
            </a:r>
            <a:r>
              <a:rPr lang="en-US" sz="1050" dirty="0">
                <a:solidFill>
                  <a:schemeClr val="accent6"/>
                </a:solidFill>
              </a:rPr>
              <a:t>e</a:t>
            </a:r>
            <a:r>
              <a:rPr lang="en-US" sz="1050" dirty="0" smtClean="0">
                <a:solidFill>
                  <a:schemeClr val="accent6"/>
                </a:solidFill>
              </a:rPr>
              <a:t>lement concerned</a:t>
            </a:r>
            <a:r>
              <a:rPr lang="en-US" sz="1050" dirty="0" smtClean="0"/>
              <a:t>, source</a:t>
            </a:r>
            <a:r>
              <a:rPr lang="en-US" sz="1050" dirty="0" smtClean="0">
                <a:solidFill>
                  <a:schemeClr val="accent6"/>
                </a:solidFill>
              </a:rPr>
              <a:t>: e.g. Fotolia.com</a:t>
            </a:r>
            <a:r>
              <a:rPr lang="en-US" sz="1050" dirty="0" smtClean="0"/>
              <a:t>; Slide </a:t>
            </a:r>
            <a:r>
              <a:rPr lang="en-US" sz="1050" dirty="0" smtClean="0">
                <a:solidFill>
                  <a:schemeClr val="accent6"/>
                </a:solidFill>
              </a:rPr>
              <a:t>xx</a:t>
            </a:r>
            <a:r>
              <a:rPr lang="en-US" sz="1050" dirty="0" smtClean="0"/>
              <a:t>: </a:t>
            </a:r>
            <a:r>
              <a:rPr lang="en-US" sz="1050" dirty="0" smtClean="0">
                <a:solidFill>
                  <a:schemeClr val="accent6"/>
                </a:solidFill>
              </a:rPr>
              <a:t>element concerned</a:t>
            </a:r>
            <a:r>
              <a:rPr lang="en-US" sz="1050" dirty="0" smtClean="0"/>
              <a:t>, source: </a:t>
            </a:r>
            <a:r>
              <a:rPr lang="en-US" sz="1050" dirty="0" smtClean="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38" name="TITLE">
            <a:extLst>
              <a:ext uri="{FF2B5EF4-FFF2-40B4-BE49-F238E27FC236}">
                <a16:creationId xmlns:a16="http://schemas.microsoft.com/office/drawing/2014/main" xmlns="" id="{11201C81-F976-E9F1-62D1-FD56F328F5DB}"/>
              </a:ext>
            </a:extLst>
          </p:cNvPr>
          <p:cNvSpPr txBox="1"/>
          <p:nvPr/>
        </p:nvSpPr>
        <p:spPr>
          <a:xfrm>
            <a:off x="1142476" y="493221"/>
            <a:ext cx="9945490" cy="707886"/>
          </a:xfrm>
          <a:prstGeom prst="rect">
            <a:avLst/>
          </a:prstGeom>
          <a:noFill/>
        </p:spPr>
        <p:txBody>
          <a:bodyPr wrap="square" rtlCol="0">
            <a:spAutoFit/>
          </a:bodyPr>
          <a:lstStyle/>
          <a:p>
            <a:r>
              <a:rPr lang="fr-BE" sz="4000" b="1" dirty="0">
                <a:solidFill>
                  <a:srgbClr val="002060"/>
                </a:solidFill>
                <a:latin typeface="Ubuntu" panose="020B0504030602030204" pitchFamily="34" charset="0"/>
                <a:ea typeface="Tahoma" panose="020B0604030504040204" pitchFamily="34" charset="0"/>
                <a:cs typeface="Tahoma" panose="020B0604030504040204" pitchFamily="34" charset="0"/>
              </a:rPr>
              <a:t>SUSTAINABLE URBAN DEVELOPMENT</a:t>
            </a:r>
            <a:endParaRPr lang="fr-FR" sz="4000" b="1" dirty="0">
              <a:solidFill>
                <a:srgbClr val="002060"/>
              </a:solidFill>
              <a:latin typeface="Ubuntu" panose="020B0504030602030204" pitchFamily="34" charset="0"/>
              <a:ea typeface="Tahoma" panose="020B0604030504040204" pitchFamily="34" charset="0"/>
              <a:cs typeface="Tahoma" panose="020B0604030504040204" pitchFamily="34" charset="0"/>
            </a:endParaRPr>
          </a:p>
        </p:txBody>
      </p:sp>
      <p:sp>
        <p:nvSpPr>
          <p:cNvPr id="57" name="TextBox 56">
            <a:extLst>
              <a:ext uri="{FF2B5EF4-FFF2-40B4-BE49-F238E27FC236}">
                <a16:creationId xmlns:a16="http://schemas.microsoft.com/office/drawing/2014/main" xmlns="" id="{74D5C97D-1391-1867-BC3A-72BB4C356EA5}"/>
              </a:ext>
            </a:extLst>
          </p:cNvPr>
          <p:cNvSpPr txBox="1"/>
          <p:nvPr/>
        </p:nvSpPr>
        <p:spPr>
          <a:xfrm>
            <a:off x="1309695" y="3536936"/>
            <a:ext cx="2755670"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Article 11 “Sustainable Urban Development” </a:t>
            </a:r>
          </a:p>
        </p:txBody>
      </p:sp>
      <p:grpSp>
        <p:nvGrpSpPr>
          <p:cNvPr id="19" name="Group 18">
            <a:extLst>
              <a:ext uri="{FF2B5EF4-FFF2-40B4-BE49-F238E27FC236}">
                <a16:creationId xmlns:a16="http://schemas.microsoft.com/office/drawing/2014/main" xmlns="" id="{FF346EEA-DCD7-563E-73B4-CCD4D78E2CBA}"/>
              </a:ext>
            </a:extLst>
          </p:cNvPr>
          <p:cNvGrpSpPr/>
          <p:nvPr/>
        </p:nvGrpSpPr>
        <p:grpSpPr>
          <a:xfrm>
            <a:off x="1465261" y="1483934"/>
            <a:ext cx="2444537" cy="2641875"/>
            <a:chOff x="567005" y="2821006"/>
            <a:chExt cx="2148221" cy="2148221"/>
          </a:xfrm>
        </p:grpSpPr>
        <p:grpSp>
          <p:nvGrpSpPr>
            <p:cNvPr id="18" name="Group 17">
              <a:extLst>
                <a:ext uri="{FF2B5EF4-FFF2-40B4-BE49-F238E27FC236}">
                  <a16:creationId xmlns:a16="http://schemas.microsoft.com/office/drawing/2014/main" xmlns="" id="{10399AD7-E8F8-C43D-9144-691E5AD38B1A}"/>
                </a:ext>
              </a:extLst>
            </p:cNvPr>
            <p:cNvGrpSpPr/>
            <p:nvPr/>
          </p:nvGrpSpPr>
          <p:grpSpPr>
            <a:xfrm>
              <a:off x="567005" y="2821006"/>
              <a:ext cx="2148221" cy="2148221"/>
              <a:chOff x="-121193" y="2174004"/>
              <a:chExt cx="2148221" cy="2148221"/>
            </a:xfrm>
          </p:grpSpPr>
          <p:pic>
            <p:nvPicPr>
              <p:cNvPr id="5" name="Graphic 4" descr="Paper outline">
                <a:extLst>
                  <a:ext uri="{FF2B5EF4-FFF2-40B4-BE49-F238E27FC236}">
                    <a16:creationId xmlns:a16="http://schemas.microsoft.com/office/drawing/2014/main" xmlns="" id="{137BD5D3-9E75-1070-3C4C-B681EBC77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21193" y="2174004"/>
                <a:ext cx="2148221" cy="2148221"/>
              </a:xfrm>
              <a:prstGeom prst="rect">
                <a:avLst/>
              </a:prstGeom>
            </p:spPr>
          </p:pic>
          <p:sp>
            <p:nvSpPr>
              <p:cNvPr id="7" name="TextBox 6">
                <a:extLst>
                  <a:ext uri="{FF2B5EF4-FFF2-40B4-BE49-F238E27FC236}">
                    <a16:creationId xmlns:a16="http://schemas.microsoft.com/office/drawing/2014/main" xmlns="" id="{F234F12F-0D02-DA75-EF92-F19F547B7609}"/>
                  </a:ext>
                </a:extLst>
              </p:cNvPr>
              <p:cNvSpPr txBox="1"/>
              <p:nvPr/>
            </p:nvSpPr>
            <p:spPr>
              <a:xfrm>
                <a:off x="537679" y="3252726"/>
                <a:ext cx="1041777" cy="6395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Article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ERDF/CF Regulation</a:t>
                </a:r>
              </a:p>
            </p:txBody>
          </p:sp>
        </p:grpSp>
        <p:grpSp>
          <p:nvGrpSpPr>
            <p:cNvPr id="8" name="Group 7">
              <a:extLst>
                <a:ext uri="{FF2B5EF4-FFF2-40B4-BE49-F238E27FC236}">
                  <a16:creationId xmlns:a16="http://schemas.microsoft.com/office/drawing/2014/main" xmlns="" id="{901BB834-D481-26E5-046A-568081569CDA}"/>
                </a:ext>
              </a:extLst>
            </p:cNvPr>
            <p:cNvGrpSpPr/>
            <p:nvPr/>
          </p:nvGrpSpPr>
          <p:grpSpPr>
            <a:xfrm>
              <a:off x="1225874" y="3293938"/>
              <a:ext cx="601332" cy="705055"/>
              <a:chOff x="4181766" y="2903120"/>
              <a:chExt cx="1083589" cy="1077218"/>
            </a:xfrm>
          </p:grpSpPr>
          <p:pic>
            <p:nvPicPr>
              <p:cNvPr id="9" name="Picture 2" descr="Drapeau de l'Union européenne arrière-plan noir : image vectorielle de  stock (libre de droits) 630596534 | Shutterstock">
                <a:extLst>
                  <a:ext uri="{FF2B5EF4-FFF2-40B4-BE49-F238E27FC236}">
                    <a16:creationId xmlns:a16="http://schemas.microsoft.com/office/drawing/2014/main" xmlns="" id="{238E649B-83CB-3547-0C61-287E47AAF1B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3" t="2699" r="2374" b="11587"/>
              <a:stretch/>
            </p:blipFill>
            <p:spPr bwMode="auto">
              <a:xfrm>
                <a:off x="4181766" y="2903120"/>
                <a:ext cx="828694" cy="4231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CCEB4053-0F18-696A-0096-67AD763BFEF6}"/>
                  </a:ext>
                </a:extLst>
              </p:cNvPr>
              <p:cNvSpPr txBox="1"/>
              <p:nvPr/>
            </p:nvSpPr>
            <p:spPr>
              <a:xfrm>
                <a:off x="5080624" y="2903120"/>
                <a:ext cx="184731"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3" name="TextBox 12">
            <a:extLst>
              <a:ext uri="{FF2B5EF4-FFF2-40B4-BE49-F238E27FC236}">
                <a16:creationId xmlns:a16="http://schemas.microsoft.com/office/drawing/2014/main" xmlns="" id="{EC35B6C9-85B0-8ECF-B430-0ED4F1CF7AF8}"/>
              </a:ext>
            </a:extLst>
          </p:cNvPr>
          <p:cNvSpPr txBox="1"/>
          <p:nvPr/>
        </p:nvSpPr>
        <p:spPr>
          <a:xfrm>
            <a:off x="3372320" y="4978481"/>
            <a:ext cx="76256" cy="824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xmlns="" id="{E1470969-FC5C-9DB8-04BE-65DC7BF22A86}"/>
              </a:ext>
            </a:extLst>
          </p:cNvPr>
          <p:cNvPicPr>
            <a:picLocks noChangeAspect="1"/>
          </p:cNvPicPr>
          <p:nvPr/>
        </p:nvPicPr>
        <p:blipFill>
          <a:blip r:embed="rId7"/>
          <a:stretch>
            <a:fillRect/>
          </a:stretch>
        </p:blipFill>
        <p:spPr>
          <a:xfrm>
            <a:off x="5199408" y="1728692"/>
            <a:ext cx="1585130" cy="2249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xmlns="" id="{CCC980F4-1E54-E1DD-794A-986C3550C0F7}"/>
              </a:ext>
            </a:extLst>
          </p:cNvPr>
          <p:cNvSpPr txBox="1"/>
          <p:nvPr/>
        </p:nvSpPr>
        <p:spPr>
          <a:xfrm>
            <a:off x="4158529" y="4408637"/>
            <a:ext cx="339771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New Leipzig Charter</a:t>
            </a:r>
            <a:endParaRPr kumimoji="0" lang="en-GB"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p:pic>
        <p:nvPicPr>
          <p:cNvPr id="17" name="Picture 16">
            <a:extLst>
              <a:ext uri="{FF2B5EF4-FFF2-40B4-BE49-F238E27FC236}">
                <a16:creationId xmlns:a16="http://schemas.microsoft.com/office/drawing/2014/main" xmlns="" id="{77433275-A0D8-E94E-95EF-7E482BBCE4D3}"/>
              </a:ext>
            </a:extLst>
          </p:cNvPr>
          <p:cNvPicPr>
            <a:picLocks noChangeAspect="1"/>
          </p:cNvPicPr>
          <p:nvPr/>
        </p:nvPicPr>
        <p:blipFill>
          <a:blip r:embed="rId8"/>
          <a:stretch>
            <a:fillRect/>
          </a:stretch>
        </p:blipFill>
        <p:spPr>
          <a:xfrm>
            <a:off x="8673371" y="1542129"/>
            <a:ext cx="1767623" cy="2435823"/>
          </a:xfrm>
          <a:prstGeom prst="rect">
            <a:avLst/>
          </a:prstGeom>
        </p:spPr>
      </p:pic>
      <p:sp>
        <p:nvSpPr>
          <p:cNvPr id="6" name="Rectangle 5"/>
          <p:cNvSpPr/>
          <p:nvPr/>
        </p:nvSpPr>
        <p:spPr>
          <a:xfrm>
            <a:off x="7239000" y="4270138"/>
            <a:ext cx="4636366" cy="646331"/>
          </a:xfrm>
          <a:prstGeom prst="rect">
            <a:avLst/>
          </a:prstGeom>
        </p:spPr>
        <p:txBody>
          <a:bodyPr wrap="square">
            <a:spAutoFit/>
          </a:bodyPr>
          <a:lstStyle/>
          <a:p>
            <a:pPr lvl="0" algn="ctr">
              <a:defRPr/>
            </a:pPr>
            <a:r>
              <a:rPr lang="en-GB" b="1" dirty="0">
                <a:solidFill>
                  <a:srgbClr val="1DA090"/>
                </a:solidFill>
                <a:latin typeface="Tahoma" panose="020B0604030504040204" pitchFamily="34" charset="0"/>
                <a:ea typeface="Tahoma" panose="020B0604030504040204" pitchFamily="34" charset="0"/>
                <a:cs typeface="Tahoma" panose="020B0604030504040204" pitchFamily="34" charset="0"/>
              </a:rPr>
              <a:t>Handbook for Sustainable Urban Development Strategies</a:t>
            </a:r>
          </a:p>
        </p:txBody>
      </p:sp>
      <p:grpSp>
        <p:nvGrpSpPr>
          <p:cNvPr id="20" name="Group 19">
            <a:extLst>
              <a:ext uri="{FF2B5EF4-FFF2-40B4-BE49-F238E27FC236}">
                <a16:creationId xmlns:a16="http://schemas.microsoft.com/office/drawing/2014/main" xmlns="" id="{A5415301-17DC-12F1-A4FC-BE39FA618527}"/>
              </a:ext>
            </a:extLst>
          </p:cNvPr>
          <p:cNvGrpSpPr/>
          <p:nvPr/>
        </p:nvGrpSpPr>
        <p:grpSpPr>
          <a:xfrm>
            <a:off x="799162" y="5127179"/>
            <a:ext cx="1329669" cy="1163850"/>
            <a:chOff x="5704331" y="959761"/>
            <a:chExt cx="1117914" cy="1128604"/>
          </a:xfrm>
        </p:grpSpPr>
        <p:pic>
          <p:nvPicPr>
            <p:cNvPr id="21" name="Graphic 6" descr="Puzzle pieces outline">
              <a:extLst>
                <a:ext uri="{FF2B5EF4-FFF2-40B4-BE49-F238E27FC236}">
                  <a16:creationId xmlns:a16="http://schemas.microsoft.com/office/drawing/2014/main" xmlns="" id="{FFDB0F42-011F-9503-C66F-35E00565BC6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719041" y="959761"/>
              <a:ext cx="1103204" cy="1103204"/>
            </a:xfrm>
            <a:prstGeom prst="rect">
              <a:avLst/>
            </a:prstGeom>
          </p:spPr>
        </p:pic>
        <p:pic>
          <p:nvPicPr>
            <p:cNvPr id="22" name="Graphic 7" descr="Puzzle pieces outline">
              <a:extLst>
                <a:ext uri="{FF2B5EF4-FFF2-40B4-BE49-F238E27FC236}">
                  <a16:creationId xmlns:a16="http://schemas.microsoft.com/office/drawing/2014/main" xmlns="" id="{6E4E8CAD-07F3-0566-61B5-0F88992A888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5704331" y="985161"/>
              <a:ext cx="1103204" cy="1103204"/>
            </a:xfrm>
            <a:prstGeom prst="rect">
              <a:avLst/>
            </a:prstGeom>
          </p:spPr>
        </p:pic>
      </p:grpSp>
      <p:sp>
        <p:nvSpPr>
          <p:cNvPr id="23" name="TextBox 22">
            <a:extLst>
              <a:ext uri="{FF2B5EF4-FFF2-40B4-BE49-F238E27FC236}">
                <a16:creationId xmlns:a16="http://schemas.microsoft.com/office/drawing/2014/main" xmlns="" id="{48E6BFC5-8560-DA48-514C-4AAD46368432}"/>
              </a:ext>
            </a:extLst>
          </p:cNvPr>
          <p:cNvSpPr txBox="1"/>
          <p:nvPr/>
        </p:nvSpPr>
        <p:spPr>
          <a:xfrm>
            <a:off x="2215011" y="5355161"/>
            <a:ext cx="959697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Building capacities of urban authorities on these challenges is key to ensuring that SUD strategies and related Cohesion Policy investments </a:t>
            </a:r>
            <a:r>
              <a:rPr kumimoji="0" lang="en-GB" sz="20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deliver good results</a:t>
            </a: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116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xmlns="" id="{64DB9411-0194-4CBE-4175-643A27A8F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558" y="1247552"/>
            <a:ext cx="8536842" cy="5305060"/>
          </a:xfrm>
          <a:prstGeom prst="rect">
            <a:avLst/>
          </a:prstGeom>
        </p:spPr>
      </p:pic>
      <p:sp>
        <p:nvSpPr>
          <p:cNvPr id="6" name="TITLE">
            <a:extLst>
              <a:ext uri="{FF2B5EF4-FFF2-40B4-BE49-F238E27FC236}">
                <a16:creationId xmlns:a16="http://schemas.microsoft.com/office/drawing/2014/main" xmlns="" id="{F94BF90C-1AA2-B552-C6ED-80927EB22655}"/>
              </a:ext>
            </a:extLst>
          </p:cNvPr>
          <p:cNvSpPr txBox="1"/>
          <p:nvPr/>
        </p:nvSpPr>
        <p:spPr>
          <a:xfrm>
            <a:off x="1302918" y="539666"/>
            <a:ext cx="8524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THREE </a:t>
            </a:r>
            <a:r>
              <a:rPr kumimoji="0" lang="fr-BE" sz="4000" b="1" i="0" u="none" strike="noStrike" kern="1200" cap="none" spc="0" normalizeH="0" baseline="0" noProof="0" dirty="0" smtClean="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ACTIVITIES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317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7" name="Picture 6">
            <a:extLst>
              <a:ext uri="{FF2B5EF4-FFF2-40B4-BE49-F238E27FC236}">
                <a16:creationId xmlns:a16="http://schemas.microsoft.com/office/drawing/2014/main" xmlns="" id="{A064D0AA-CB15-AE85-AB85-4F26E0A55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040" y="1851344"/>
            <a:ext cx="5638960" cy="4436366"/>
          </a:xfrm>
          <a:prstGeom prst="rect">
            <a:avLst/>
          </a:prstGeom>
        </p:spPr>
      </p:pic>
      <p:sp>
        <p:nvSpPr>
          <p:cNvPr id="4" name="TITLE">
            <a:extLst>
              <a:ext uri="{FF2B5EF4-FFF2-40B4-BE49-F238E27FC236}">
                <a16:creationId xmlns:a16="http://schemas.microsoft.com/office/drawing/2014/main" xmlns="" id="{6C7E8C0C-16AC-4AEC-93B3-93CA37C30592}"/>
              </a:ext>
            </a:extLst>
          </p:cNvPr>
          <p:cNvSpPr txBox="1"/>
          <p:nvPr/>
        </p:nvSpPr>
        <p:spPr>
          <a:xfrm>
            <a:off x="1111398" y="460859"/>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CITY-TO-CITY EXCHANGES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C20DBB55-984C-3354-1E61-F010D3A843C3}"/>
              </a:ext>
            </a:extLst>
          </p:cNvPr>
          <p:cNvSpPr txBox="1"/>
          <p:nvPr/>
        </p:nvSpPr>
        <p:spPr>
          <a:xfrm>
            <a:off x="951010" y="1320662"/>
            <a:ext cx="6750003" cy="455509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GB" sz="2000" b="1" i="1"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srgbClr val="1EA595"/>
                </a:solidFill>
                <a:effectLst/>
                <a:uLnTx/>
                <a:uFillTx/>
                <a:latin typeface="Tahoma" panose="020B0604030504040204" pitchFamily="34" charset="0"/>
                <a:ea typeface="Tahoma" panose="020B0604030504040204" pitchFamily="34" charset="0"/>
                <a:cs typeface="Tahoma" panose="020B0604030504040204" pitchFamily="34" charset="0"/>
              </a:rPr>
              <a:t>What is a city-to-city exchange?</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brings together an urban authority facing a specific implementation challenge related to SUD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the applicant</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and another urban authority from a different EU Member State with expertise to help tackle this challenge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the peer</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short-term, quickly implemented visit </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designed by the applicant according to their needs </a:t>
            </a:r>
          </a:p>
          <a:p>
            <a:pPr marL="285750" marR="0" lvl="0" indent="-285750" algn="l" defTabSz="914400" rtl="0" eaLnBrk="1" fontAlgn="auto" latinLnBrk="0" hangingPunct="1">
              <a:lnSpc>
                <a:spcPct val="100000"/>
              </a:lnSpc>
              <a:spcBef>
                <a:spcPts val="600"/>
              </a:spcBef>
              <a:spcAft>
                <a:spcPts val="600"/>
              </a:spcAft>
              <a:buClrTx/>
              <a:buSzTx/>
              <a:buFontTx/>
              <a:buBlip>
                <a:blip r:embed="rId4"/>
              </a:buBlip>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aims to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improve capacity of the applicant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tackle the identified SUD challenge through peer </a:t>
            </a:r>
            <a:r>
              <a:rPr kumimoji="0" lang="en-GB"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learning</a:t>
            </a:r>
            <a:endParaRPr kumimoji="0" lang="en-GB" sz="2000" b="0" i="0" u="none" strike="noStrike" kern="1200" cap="none" spc="0" normalizeH="0" baseline="0" noProof="0" dirty="0">
              <a:ln>
                <a:noFill/>
              </a:ln>
              <a:solidFill>
                <a:srgbClr val="1EA59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855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xmlns="" id="{6C7E8C0C-16AC-4AEC-93B3-93CA37C30592}"/>
              </a:ext>
            </a:extLst>
          </p:cNvPr>
          <p:cNvSpPr txBox="1"/>
          <p:nvPr/>
        </p:nvSpPr>
        <p:spPr>
          <a:xfrm>
            <a:off x="931759" y="391395"/>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CITY-TO-CITY EXCHANGES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C20DBB55-984C-3354-1E61-F010D3A843C3}"/>
              </a:ext>
            </a:extLst>
          </p:cNvPr>
          <p:cNvSpPr txBox="1"/>
          <p:nvPr/>
        </p:nvSpPr>
        <p:spPr>
          <a:xfrm>
            <a:off x="931759" y="1385758"/>
            <a:ext cx="10580056"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31152"/>
                </a:solidFill>
                <a:effectLst/>
                <a:uLnTx/>
                <a:uFillTx/>
                <a:latin typeface="Tahoma" panose="020B0604030504040204" pitchFamily="34" charset="0"/>
                <a:ea typeface="Tahoma" panose="020B0604030504040204" pitchFamily="34" charset="0"/>
                <a:cs typeface="Tahoma" panose="020B0604030504040204" pitchFamily="34" charset="0"/>
              </a:rPr>
              <a:t>Flexible, bottom-up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1"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GB" sz="2000" b="1" i="0" u="none" strike="noStrike" kern="1200" cap="none" spc="0" normalizeH="0" baseline="0" noProof="0" dirty="0">
                <a:ln>
                  <a:noFill/>
                </a:ln>
                <a:solidFill>
                  <a:srgbClr val="1EA595"/>
                </a:solidFill>
                <a:effectLst/>
                <a:uLnTx/>
                <a:uFillTx/>
                <a:latin typeface="Tahoma" panose="020B0604030504040204" pitchFamily="34" charset="0"/>
                <a:ea typeface="Tahoma" panose="020B0604030504040204" pitchFamily="34" charset="0"/>
                <a:cs typeface="Tahoma" panose="020B0604030504040204" pitchFamily="34" charset="0"/>
              </a:rPr>
              <a:t>Peers: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1-2 cities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from other EU Member States with expertise needed to address 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GB" sz="2000" b="1" i="0" u="none" strike="noStrike" kern="1200" cap="none" spc="0" normalizeH="0" baseline="0" noProof="0" dirty="0">
                <a:ln>
                  <a:noFill/>
                </a:ln>
                <a:solidFill>
                  <a:srgbClr val="1EA595"/>
                </a:solidFill>
                <a:effectLst/>
                <a:uLnTx/>
                <a:uFillTx/>
                <a:latin typeface="Tahoma" panose="020B0604030504040204" pitchFamily="34" charset="0"/>
                <a:ea typeface="Tahoma" panose="020B0604030504040204" pitchFamily="34" charset="0"/>
                <a:cs typeface="Tahoma" panose="020B0604030504040204" pitchFamily="34" charset="0"/>
              </a:rPr>
              <a:t>Number of events: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1-3 events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per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GB" sz="2000" b="1" i="0" u="none" strike="noStrike" kern="1200" cap="none" spc="0" normalizeH="0" baseline="0" noProof="0" dirty="0">
                <a:ln>
                  <a:noFill/>
                </a:ln>
                <a:solidFill>
                  <a:srgbClr val="1EA595"/>
                </a:solidFill>
                <a:effectLst/>
                <a:uLnTx/>
                <a:uFillTx/>
                <a:latin typeface="Tahoma" panose="020B0604030504040204" pitchFamily="34" charset="0"/>
                <a:ea typeface="Tahoma" panose="020B0604030504040204" pitchFamily="34" charset="0"/>
                <a:cs typeface="Tahoma" panose="020B0604030504040204" pitchFamily="34" charset="0"/>
              </a:rPr>
              <a:t>Format</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In-person visits between applicant city and peers</a:t>
            </a:r>
          </a:p>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1. Incoming visit -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peer(s) travels to applicant city</a:t>
            </a:r>
          </a:p>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2. Outgoing visit -</a:t>
            </a:r>
            <a:r>
              <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applicant travels to peer city</a:t>
            </a:r>
          </a:p>
          <a:p>
            <a:pPr marL="457200" marR="0" lvl="2"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justified, possibility for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online exchange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following in-person visit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GB" sz="2000" b="1" i="0" u="none" strike="noStrike" kern="1200" cap="none" spc="0" normalizeH="0" baseline="0" noProof="0" dirty="0">
                <a:ln>
                  <a:noFill/>
                </a:ln>
                <a:solidFill>
                  <a:srgbClr val="1EA595"/>
                </a:solidFill>
                <a:effectLst/>
                <a:uLnTx/>
                <a:uFillTx/>
                <a:latin typeface="Tahoma" panose="020B0604030504040204" pitchFamily="34" charset="0"/>
                <a:ea typeface="Tahoma" panose="020B0604030504040204" pitchFamily="34" charset="0"/>
                <a:cs typeface="Tahoma" panose="020B0604030504040204" pitchFamily="34" charset="0"/>
              </a:rPr>
              <a:t>Duration: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2-5 days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per event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GB" sz="2000" b="1" i="0" u="none" strike="noStrike" kern="1200" cap="none" spc="0" normalizeH="0" baseline="0" noProof="0" dirty="0">
                <a:ln>
                  <a:noFill/>
                </a:ln>
                <a:solidFill>
                  <a:srgbClr val="1EA595"/>
                </a:solidFill>
                <a:effectLst/>
                <a:uLnTx/>
                <a:uFillTx/>
                <a:latin typeface="Tahoma" panose="020B0604030504040204" pitchFamily="34" charset="0"/>
                <a:ea typeface="Tahoma" panose="020B0604030504040204" pitchFamily="34" charset="0"/>
                <a:cs typeface="Tahoma" panose="020B0604030504040204" pitchFamily="34" charset="0"/>
              </a:rPr>
              <a:t>Timing: </a:t>
            </a:r>
            <a:r>
              <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Start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as soon as possible</a:t>
            </a:r>
            <a:r>
              <a:rPr kumimoji="0" lang="en-GB" sz="20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all exchanges completed within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5 months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 approval</a:t>
            </a:r>
          </a:p>
          <a:p>
            <a:pPr marL="285750" marR="0" lvl="0" indent="-285750" algn="just"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kumimoji="0" lang="en-GB"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714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xmlns="" id="{6C7E8C0C-16AC-4AEC-93B3-93CA37C30592}"/>
              </a:ext>
            </a:extLst>
          </p:cNvPr>
          <p:cNvSpPr txBox="1"/>
          <p:nvPr/>
        </p:nvSpPr>
        <p:spPr>
          <a:xfrm>
            <a:off x="1114639" y="391395"/>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CITY-TO-CITY EXCHANGES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C20DBB55-984C-3354-1E61-F010D3A843C3}"/>
              </a:ext>
            </a:extLst>
          </p:cNvPr>
          <p:cNvSpPr txBox="1"/>
          <p:nvPr/>
        </p:nvSpPr>
        <p:spPr>
          <a:xfrm>
            <a:off x="777756" y="1633053"/>
            <a:ext cx="9945490" cy="48628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2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Who may apply?</a:t>
            </a:r>
          </a:p>
          <a:p>
            <a:pPr marL="285750" marR="0" lvl="0" indent="-285750" algn="l" defTabSz="914400" rtl="0" eaLnBrk="1" fontAlgn="auto" latinLnBrk="0" hangingPunct="1">
              <a:lnSpc>
                <a:spcPct val="100000"/>
              </a:lnSpc>
              <a:spcBef>
                <a:spcPts val="0"/>
              </a:spcBef>
              <a:spcAft>
                <a:spcPts val="1200"/>
              </a:spcAft>
              <a:buClrTx/>
              <a:buSzTx/>
              <a:buFontTx/>
              <a:buBlip>
                <a:blip r:embed="rId3"/>
              </a:buBlip>
              <a:tabLst/>
              <a:defRPr/>
            </a:pP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Urban authorities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within EU Member States</a:t>
            </a:r>
          </a:p>
          <a:p>
            <a:pPr marL="285750" marR="0" lvl="0" indent="-285750" algn="l" defTabSz="914400" rtl="0" eaLnBrk="1" fontAlgn="auto" latinLnBrk="0" hangingPunct="1">
              <a:lnSpc>
                <a:spcPct val="100000"/>
              </a:lnSpc>
              <a:spcBef>
                <a:spcPts val="0"/>
              </a:spcBef>
              <a:spcAft>
                <a:spcPts val="12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Interest or involvement in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integrated, place-based approaches to SUD</a:t>
            </a:r>
          </a:p>
          <a:p>
            <a:pPr marL="285750" marR="0" lvl="0" indent="-285750" algn="l" defTabSz="914400" rtl="0" eaLnBrk="1" fontAlgn="auto" latinLnBrk="0" hangingPunct="1">
              <a:lnSpc>
                <a:spcPct val="100000"/>
              </a:lnSpc>
              <a:spcBef>
                <a:spcPts val="0"/>
              </a:spcBef>
              <a:spcAft>
                <a:spcPts val="1200"/>
              </a:spcAft>
              <a:buClrTx/>
              <a:buSzTx/>
              <a:buFontTx/>
              <a:buBlip>
                <a:blip r:embed="rId3"/>
              </a:buBlip>
              <a:tabLst/>
              <a:defRPr/>
            </a:pP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Relevant stakeholders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may participate alongside urban authority, if justified </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200" b="1" i="0" u="none" strike="noStrike" kern="1200" cap="none" spc="0" normalizeH="0" baseline="0" noProof="0" dirty="0">
                <a:ln>
                  <a:noFill/>
                </a:ln>
                <a:solidFill>
                  <a:srgbClr val="1DA090"/>
                </a:solidFill>
                <a:effectLst/>
                <a:uLnTx/>
                <a:uFillTx/>
                <a:latin typeface="Tahoma" panose="020B0604030504040204" pitchFamily="34" charset="0"/>
                <a:ea typeface="Tahoma" panose="020B0604030504040204" pitchFamily="34" charset="0"/>
                <a:cs typeface="Tahoma" panose="020B0604030504040204" pitchFamily="34" charset="0"/>
              </a:rPr>
              <a:t>Who may participate as a peer?</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As above, plus: </a:t>
            </a:r>
          </a:p>
          <a:p>
            <a:pPr marL="285750" marR="0" lvl="0" indent="-285750" algn="l" defTabSz="914400" rtl="0" eaLnBrk="1" fontAlgn="auto" latinLnBrk="0" hangingPunct="1">
              <a:lnSpc>
                <a:spcPct val="100000"/>
              </a:lnSpc>
              <a:spcBef>
                <a:spcPts val="0"/>
              </a:spcBef>
              <a:spcAft>
                <a:spcPts val="12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Must have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expertise and experience needed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address the applicant’s challenge</a:t>
            </a:r>
          </a:p>
          <a:p>
            <a:pPr marL="285750" marR="0" lvl="0" indent="-285750" algn="l" defTabSz="914400" rtl="0" eaLnBrk="1" fontAlgn="auto" latinLnBrk="0" hangingPunct="1">
              <a:lnSpc>
                <a:spcPct val="100000"/>
              </a:lnSpc>
              <a:spcBef>
                <a:spcPts val="0"/>
              </a:spcBef>
              <a:spcAft>
                <a:spcPts val="1200"/>
              </a:spcAft>
              <a:buClrTx/>
              <a:buSzTx/>
              <a:buFontTx/>
              <a:buBlip>
                <a:blip r:embed="rId3"/>
              </a:buBlip>
              <a:tabLst/>
              <a:defRPr/>
            </a:pP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Must come </a:t>
            </a:r>
            <a:r>
              <a:rPr kumimoji="0" lang="en-GB" sz="22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from other EU Member State </a:t>
            </a:r>
            <a:r>
              <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the </a:t>
            </a:r>
            <a:r>
              <a:rPr kumimoji="0" lang="en-GB" sz="2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applicant</a:t>
            </a:r>
            <a:endParaRPr kumimoji="0" lang="en-GB"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995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xmlns="" id="{6C7E8C0C-16AC-4AEC-93B3-93CA37C30592}"/>
              </a:ext>
            </a:extLst>
          </p:cNvPr>
          <p:cNvSpPr txBox="1"/>
          <p:nvPr/>
        </p:nvSpPr>
        <p:spPr>
          <a:xfrm>
            <a:off x="1114639" y="365522"/>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CITY-TO-CITY EXCHANGES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7787F34E-28CC-34C3-AA7A-C1CF07E101BF}"/>
              </a:ext>
            </a:extLst>
          </p:cNvPr>
          <p:cNvSpPr txBox="1"/>
          <p:nvPr/>
        </p:nvSpPr>
        <p:spPr>
          <a:xfrm>
            <a:off x="931759" y="1420481"/>
            <a:ext cx="10743685" cy="3077766"/>
          </a:xfrm>
          <a:prstGeom prst="rect">
            <a:avLst/>
          </a:prstGeom>
          <a:noFill/>
        </p:spPr>
        <p:txBody>
          <a:bodyPr wrap="square">
            <a:spAutoFit/>
          </a:bodyPr>
          <a:lstStyle/>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400" b="1"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What support is available? </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000" b="1" i="0" u="none" strike="noStrike" kern="1200" cap="none" spc="0" normalizeH="0" baseline="0" noProof="0" dirty="0">
              <a:ln>
                <a:noFill/>
              </a:ln>
              <a:solidFill>
                <a:srgbClr val="1DA090"/>
              </a:solidFill>
              <a:effectLst/>
              <a:uLnTx/>
              <a:uFillTx/>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rgbClr val="1DA090"/>
                </a:solidFill>
                <a:effectLst/>
                <a:uLnTx/>
                <a:uFillTx/>
                <a:latin typeface="Tahoma" panose="020B0604030504040204" pitchFamily="34" charset="0"/>
                <a:ea typeface="Calibri" panose="020F0502020204030204" pitchFamily="34" charset="0"/>
                <a:cs typeface="Tahoma" panose="020B0604030504040204" pitchFamily="34" charset="0"/>
              </a:rPr>
              <a:t>Funding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cs typeface="Tahoma" panose="020B0604030504040204" pitchFamily="34" charset="0"/>
              </a:rPr>
              <a:t>to support applicants and peers (urban authorities, and stakeholders if justified)</a:t>
            </a: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000" b="0" i="0" u="sng"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Type of cost</a:t>
            </a:r>
            <a:r>
              <a:rPr kumimoji="0" lang="en-GB" sz="2000" b="0"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sz="2000" b="0" i="0" u="sng"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Applicant City</a:t>
            </a:r>
            <a:r>
              <a:rPr kumimoji="0" lang="en-GB" sz="2000" b="0"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sz="2000" b="0" i="0" u="sng"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Peer City</a:t>
            </a: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Travel, accommodation &amp; subsistence</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sz="2000" b="0" i="0" u="none" strike="noStrike" kern="1200" cap="none" spc="0" normalizeH="0" baseline="0" noProof="0" dirty="0" smtClean="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Up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to 4 people		Up to 2 people</a:t>
            </a: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Daily rate covering staff time</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No			Up to 2 people </a:t>
            </a:r>
          </a:p>
        </p:txBody>
      </p:sp>
      <p:sp>
        <p:nvSpPr>
          <p:cNvPr id="6" name="TextBox 5">
            <a:extLst>
              <a:ext uri="{FF2B5EF4-FFF2-40B4-BE49-F238E27FC236}">
                <a16:creationId xmlns:a16="http://schemas.microsoft.com/office/drawing/2014/main" xmlns="" id="{8BB30723-BF1C-E2A4-6310-F6BEED6E4C7F}"/>
              </a:ext>
            </a:extLst>
          </p:cNvPr>
          <p:cNvSpPr txBox="1"/>
          <p:nvPr/>
        </p:nvSpPr>
        <p:spPr>
          <a:xfrm>
            <a:off x="951009" y="4752973"/>
            <a:ext cx="10272047" cy="1615827"/>
          </a:xfrm>
          <a:prstGeom prst="rect">
            <a:avLst/>
          </a:prstGeom>
          <a:noFill/>
        </p:spPr>
        <p:txBody>
          <a:bodyPr wrap="square">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GB" sz="2000" b="1" i="0" u="none" strike="noStrike" kern="1200" cap="none" spc="0" normalizeH="0" baseline="0" noProof="0" dirty="0">
                <a:ln>
                  <a:noFill/>
                </a:ln>
                <a:solidFill>
                  <a:srgbClr val="1DA090"/>
                </a:solidFill>
                <a:effectLst/>
                <a:uLnTx/>
                <a:uFillTx/>
                <a:latin typeface="Tahoma" panose="020B0604030504040204" pitchFamily="34" charset="0"/>
                <a:ea typeface="Calibri" panose="020F0502020204030204" pitchFamily="34" charset="0"/>
                <a:cs typeface="Tahoma" panose="020B0604030504040204" pitchFamily="34" charset="0"/>
              </a:rPr>
              <a:t>Expertise: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EUI can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Tahoma" panose="020B0604030504040204" pitchFamily="34" charset="0"/>
              </a:rPr>
              <a:t>appoint a moderator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to facilitate exchange and learning process</a:t>
            </a:r>
          </a:p>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rgbClr val="1DA090"/>
                </a:solidFill>
                <a:effectLst/>
                <a:uLnTx/>
                <a:uFillTx/>
                <a:latin typeface="Tahoma" panose="020B0604030504040204" pitchFamily="34" charset="0"/>
                <a:ea typeface="+mn-ea"/>
                <a:cs typeface="Tahoma" panose="020B0604030504040204" pitchFamily="34" charset="0"/>
              </a:rPr>
              <a:t>Peer identification: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EUI can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mn-ea"/>
                <a:cs typeface="Tahoma" panose="020B0604030504040204" pitchFamily="34" charset="0"/>
              </a:rPr>
              <a:t>facilitate contact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with urban authorities involved in UIA / EUI – Innovative Actions and the Urban Agenda for the EU. A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mn-ea"/>
                <a:cs typeface="Tahoma" panose="020B0604030504040204" pitchFamily="34" charset="0"/>
              </a:rPr>
              <a:t>peer search platform</a:t>
            </a:r>
            <a:r>
              <a:rPr kumimoji="0" lang="en-GB" sz="2000" b="0" i="0" u="none" strike="noStrike" kern="1200" cap="none" spc="0" normalizeH="0" baseline="0" noProof="0" dirty="0">
                <a:ln>
                  <a:noFill/>
                </a:ln>
                <a:solidFill>
                  <a:srgbClr val="00B0F0"/>
                </a:solidFill>
                <a:effectLst/>
                <a:uLnTx/>
                <a:uFillTx/>
                <a:latin typeface="Tahoma" panose="020B0604030504040204" pitchFamily="34" charset="0"/>
                <a:ea typeface="+mn-ea"/>
                <a:cs typeface="Tahoma" panose="020B0604030504040204" pitchFamily="34" charset="0"/>
              </a:rPr>
              <a:t>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will be developed on Portico in the long-term</a:t>
            </a:r>
          </a:p>
        </p:txBody>
      </p:sp>
    </p:spTree>
    <p:extLst>
      <p:ext uri="{BB962C8B-B14F-4D97-AF65-F5344CB8AC3E}">
        <p14:creationId xmlns:p14="http://schemas.microsoft.com/office/powerpoint/2010/main" val="247689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ITLE">
            <a:extLst>
              <a:ext uri="{FF2B5EF4-FFF2-40B4-BE49-F238E27FC236}">
                <a16:creationId xmlns:a16="http://schemas.microsoft.com/office/drawing/2014/main" xmlns="" id="{6C7E8C0C-16AC-4AEC-93B3-93CA37C30592}"/>
              </a:ext>
            </a:extLst>
          </p:cNvPr>
          <p:cNvSpPr txBox="1"/>
          <p:nvPr/>
        </p:nvSpPr>
        <p:spPr>
          <a:xfrm>
            <a:off x="1123255" y="399383"/>
            <a:ext cx="9945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rPr>
              <a:t>PEER REVIEWS</a:t>
            </a:r>
            <a:endParaRPr kumimoji="0" lang="fr-FR" sz="4000" b="1" i="0" u="none" strike="noStrike" kern="1200" cap="none" spc="0" normalizeH="0" baseline="0" noProof="0" dirty="0">
              <a:ln>
                <a:noFill/>
              </a:ln>
              <a:solidFill>
                <a:srgbClr val="002060"/>
              </a:solidFill>
              <a:effectLst/>
              <a:uLnTx/>
              <a:uFillTx/>
              <a:latin typeface="Ubuntu" panose="020B050403060203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7787F34E-28CC-34C3-AA7A-C1CF07E101BF}"/>
              </a:ext>
            </a:extLst>
          </p:cNvPr>
          <p:cNvSpPr txBox="1"/>
          <p:nvPr/>
        </p:nvSpPr>
        <p:spPr>
          <a:xfrm>
            <a:off x="977994" y="1555236"/>
            <a:ext cx="11214006" cy="3231654"/>
          </a:xfrm>
          <a:prstGeom prst="rect">
            <a:avLst/>
          </a:prstGeom>
          <a:noFill/>
        </p:spPr>
        <p:txBody>
          <a:bodyPr wrap="square">
            <a:spAutoFit/>
          </a:bodyPr>
          <a:lstStyle/>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400" b="1"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What support is available?</a:t>
            </a: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000" b="1" i="0" u="none" strike="noStrike" kern="1200" cap="none" spc="0" normalizeH="0" baseline="0" noProof="0" dirty="0">
                <a:ln>
                  <a:noFill/>
                </a:ln>
                <a:solidFill>
                  <a:srgbClr val="1DA090"/>
                </a:solidFill>
                <a:effectLst/>
                <a:uLnTx/>
                <a:uFillTx/>
                <a:latin typeface="Tahoma" panose="020B0604030504040204" pitchFamily="34" charset="0"/>
                <a:ea typeface="Calibri" panose="020F0502020204030204" pitchFamily="34" charset="0"/>
                <a:cs typeface="Tahoma" panose="020B0604030504040204" pitchFamily="34" charset="0"/>
              </a:rPr>
              <a:t>Funding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to support Cities under Review (urban authorities and stakeholders) and Peers (individuals from urban authorities)</a:t>
            </a:r>
            <a:endParaRPr kumimoji="0" lang="en-GB" sz="2000" b="0" i="0" u="none" strike="noStrike" kern="1200" cap="none" spc="0" normalizeH="0" baseline="0" noProof="0" dirty="0">
              <a:ln>
                <a:noFill/>
              </a:ln>
              <a:solidFill>
                <a:prstClr val="black"/>
              </a:solidFill>
              <a:effectLst/>
              <a:uLnTx/>
              <a:uFillTx/>
              <a:latin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000" b="0" i="0" u="sng"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Type of cost</a:t>
            </a:r>
            <a:r>
              <a:rPr kumimoji="0" lang="en-GB" sz="2000" b="0"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sz="2000" b="0"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sz="2000" b="0" i="0" u="sng"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City under review</a:t>
            </a:r>
            <a:r>
              <a:rPr kumimoji="0" lang="en-GB" sz="2000" b="0" i="0" u="none"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sz="2000" b="0" i="0" u="sng" strike="noStrike" kern="1200" cap="none" spc="0" normalizeH="0" baseline="0" noProof="0" dirty="0">
                <a:ln>
                  <a:noFill/>
                </a:ln>
                <a:solidFill>
                  <a:srgbClr val="131152"/>
                </a:solidFill>
                <a:effectLst/>
                <a:uLnTx/>
                <a:uFillTx/>
                <a:latin typeface="Tahoma" panose="020B0604030504040204" pitchFamily="34" charset="0"/>
                <a:ea typeface="Calibri" panose="020F0502020204030204" pitchFamily="34" charset="0"/>
                <a:cs typeface="Tahoma" panose="020B0604030504040204" pitchFamily="34" charset="0"/>
              </a:rPr>
              <a:t>Peer</a:t>
            </a: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Travel, accommodation &amp; subsistence</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GB" sz="2000" b="0" i="0" u="none" strike="noStrike" kern="1200" cap="none" spc="0" normalizeH="0" baseline="0" noProof="0" dirty="0" smtClean="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Up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to 4 people		Up to 2 people</a:t>
            </a:r>
          </a:p>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Daily rate covering staff time</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No			Up to 2 people </a:t>
            </a:r>
          </a:p>
        </p:txBody>
      </p:sp>
      <p:sp>
        <p:nvSpPr>
          <p:cNvPr id="6" name="TextBox 5">
            <a:extLst>
              <a:ext uri="{FF2B5EF4-FFF2-40B4-BE49-F238E27FC236}">
                <a16:creationId xmlns:a16="http://schemas.microsoft.com/office/drawing/2014/main" xmlns="" id="{8BB30723-BF1C-E2A4-6310-F6BEED6E4C7F}"/>
              </a:ext>
            </a:extLst>
          </p:cNvPr>
          <p:cNvSpPr txBox="1"/>
          <p:nvPr/>
        </p:nvSpPr>
        <p:spPr>
          <a:xfrm>
            <a:off x="977994" y="5114815"/>
            <a:ext cx="10743685"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GB" sz="2000" b="1" i="0" u="none" strike="noStrike" kern="1200" cap="none" spc="0" normalizeH="0" baseline="0" noProof="0" dirty="0">
                <a:ln>
                  <a:noFill/>
                </a:ln>
                <a:solidFill>
                  <a:srgbClr val="1DA090"/>
                </a:solidFill>
                <a:effectLst/>
                <a:uLnTx/>
                <a:uFillTx/>
                <a:latin typeface="Tahoma" panose="020B0604030504040204" pitchFamily="34" charset="0"/>
                <a:ea typeface="Calibri" panose="020F0502020204030204" pitchFamily="34" charset="0"/>
                <a:cs typeface="Tahoma" panose="020B0604030504040204" pitchFamily="34" charset="0"/>
              </a:rPr>
              <a:t>Expertise: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ea typeface="Calibri" panose="020F0502020204030204" pitchFamily="34" charset="0"/>
                <a:cs typeface="Tahoma" panose="020B0604030504040204" pitchFamily="34" charset="0"/>
              </a:rPr>
              <a:t>two peer review experts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per City under Review to guide the process, facilitate exchange &amp; learning process and draft the expert report</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GB" sz="2000" b="1" i="0" u="none" strike="noStrike" kern="1200" cap="none" spc="0" normalizeH="0" baseline="0" noProof="0" dirty="0">
                <a:ln>
                  <a:noFill/>
                </a:ln>
                <a:solidFill>
                  <a:srgbClr val="1DA090"/>
                </a:solidFill>
                <a:effectLst/>
                <a:uLnTx/>
                <a:uFillTx/>
                <a:latin typeface="Tahoma" panose="020B0604030504040204" pitchFamily="34" charset="0"/>
                <a:cs typeface="Tahoma" panose="020B0604030504040204" pitchFamily="34" charset="0"/>
              </a:rPr>
              <a:t>Peer identification: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cs typeface="Tahoma" panose="020B0604030504040204" pitchFamily="34" charset="0"/>
              </a:rPr>
              <a:t>experts </a:t>
            </a:r>
            <a:r>
              <a:rPr kumimoji="0" lang="en-GB" sz="2000" b="0" i="0" u="none" strike="noStrike" kern="1200" cap="none" spc="0" normalizeH="0" baseline="0" noProof="0" dirty="0">
                <a:ln>
                  <a:noFill/>
                </a:ln>
                <a:solidFill>
                  <a:srgbClr val="0070C0"/>
                </a:solidFill>
                <a:effectLst/>
                <a:uLnTx/>
                <a:uFillTx/>
                <a:latin typeface="Tahoma" panose="020B0604030504040204" pitchFamily="34" charset="0"/>
                <a:cs typeface="Tahoma" panose="020B0604030504040204" pitchFamily="34" charset="0"/>
              </a:rPr>
              <a:t>identify relevant peers </a:t>
            </a:r>
            <a:r>
              <a:rPr kumimoji="0" lang="en-GB" sz="2000" b="0" i="0" u="none" strike="noStrike" kern="1200" cap="none" spc="0" normalizeH="0" baseline="0" noProof="0" dirty="0">
                <a:ln>
                  <a:noFill/>
                </a:ln>
                <a:solidFill>
                  <a:prstClr val="black"/>
                </a:solidFill>
                <a:effectLst/>
                <a:uLnTx/>
                <a:uFillTx/>
                <a:latin typeface="Tahoma" panose="020B0604030504040204" pitchFamily="34" charset="0"/>
                <a:cs typeface="Tahoma" panose="020B0604030504040204" pitchFamily="34" charset="0"/>
              </a:rPr>
              <a:t>to support each City under Review </a:t>
            </a:r>
          </a:p>
        </p:txBody>
      </p:sp>
    </p:spTree>
    <p:extLst>
      <p:ext uri="{BB962C8B-B14F-4D97-AF65-F5344CB8AC3E}">
        <p14:creationId xmlns:p14="http://schemas.microsoft.com/office/powerpoint/2010/main" val="1054031217"/>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1694</TotalTime>
  <Words>1764</Words>
  <Application>Microsoft Office PowerPoint</Application>
  <PresentationFormat>Panoramiczny</PresentationFormat>
  <Paragraphs>306</Paragraphs>
  <Slides>21</Slides>
  <Notes>20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21</vt:i4>
      </vt:variant>
    </vt:vector>
  </HeadingPairs>
  <TitlesOfParts>
    <vt:vector size="29" baseType="lpstr">
      <vt:lpstr>Arial</vt:lpstr>
      <vt:lpstr>Calibri</vt:lpstr>
      <vt:lpstr>Symbol</vt:lpstr>
      <vt:lpstr>Tahoma</vt:lpstr>
      <vt:lpstr>Times New Roman</vt:lpstr>
      <vt:lpstr>Ubuntu</vt:lpstr>
      <vt:lpstr>Wingdings</vt:lpstr>
      <vt:lpstr>Office Theme</vt:lpstr>
      <vt:lpstr>European Urban Initiative:  Capacity Building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Thank you</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Urban Initiative:  Capacity Building</dc:title>
  <dc:creator>HAGEMANN ARELLANO Laura (REGIO)</dc:creator>
  <cp:lastModifiedBy>Cyruk Łukasz</cp:lastModifiedBy>
  <cp:revision>6</cp:revision>
  <dcterms:created xsi:type="dcterms:W3CDTF">2023-04-11T10:41:48Z</dcterms:created>
  <dcterms:modified xsi:type="dcterms:W3CDTF">2023-05-15T07:01:46Z</dcterms:modified>
</cp:coreProperties>
</file>